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54" r:id="rId1"/>
  </p:sldMasterIdLst>
  <p:notesMasterIdLst>
    <p:notesMasterId r:id="rId38"/>
  </p:notesMasterIdLst>
  <p:handoutMasterIdLst>
    <p:handoutMasterId r:id="rId39"/>
  </p:handoutMasterIdLst>
  <p:sldIdLst>
    <p:sldId id="256" r:id="rId2"/>
    <p:sldId id="264" r:id="rId3"/>
    <p:sldId id="285" r:id="rId4"/>
    <p:sldId id="287" r:id="rId5"/>
    <p:sldId id="286" r:id="rId6"/>
    <p:sldId id="261" r:id="rId7"/>
    <p:sldId id="288" r:id="rId8"/>
    <p:sldId id="289" r:id="rId9"/>
    <p:sldId id="263" r:id="rId10"/>
    <p:sldId id="257" r:id="rId11"/>
    <p:sldId id="280" r:id="rId12"/>
    <p:sldId id="268" r:id="rId13"/>
    <p:sldId id="267" r:id="rId14"/>
    <p:sldId id="290" r:id="rId15"/>
    <p:sldId id="279" r:id="rId16"/>
    <p:sldId id="293" r:id="rId17"/>
    <p:sldId id="269" r:id="rId18"/>
    <p:sldId id="270" r:id="rId19"/>
    <p:sldId id="292" r:id="rId20"/>
    <p:sldId id="271" r:id="rId21"/>
    <p:sldId id="276" r:id="rId22"/>
    <p:sldId id="283" r:id="rId23"/>
    <p:sldId id="274" r:id="rId24"/>
    <p:sldId id="275" r:id="rId25"/>
    <p:sldId id="291" r:id="rId26"/>
    <p:sldId id="281" r:id="rId27"/>
    <p:sldId id="265" r:id="rId28"/>
    <p:sldId id="266" r:id="rId29"/>
    <p:sldId id="282" r:id="rId30"/>
    <p:sldId id="273" r:id="rId31"/>
    <p:sldId id="277" r:id="rId32"/>
    <p:sldId id="272" r:id="rId33"/>
    <p:sldId id="278" r:id="rId34"/>
    <p:sldId id="260" r:id="rId35"/>
    <p:sldId id="259" r:id="rId36"/>
    <p:sldId id="258" r:id="rId37"/>
  </p:sldIdLst>
  <p:sldSz cx="12192000" cy="6858000"/>
  <p:notesSz cx="6858000" cy="96583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38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14B"/>
    <a:srgbClr val="000099"/>
    <a:srgbClr val="3E5D78"/>
    <a:srgbClr val="000066"/>
    <a:srgbClr val="FFFF00"/>
    <a:srgbClr val="FEFCFF"/>
    <a:srgbClr val="8E0101"/>
    <a:srgbClr val="000000"/>
    <a:srgbClr val="040404"/>
    <a:srgbClr val="0004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93"/>
    <p:restoredTop sz="93673" autoAdjust="0"/>
  </p:normalViewPr>
  <p:slideViewPr>
    <p:cSldViewPr>
      <p:cViewPr varScale="1">
        <p:scale>
          <a:sx n="83" d="100"/>
          <a:sy n="83" d="100"/>
        </p:scale>
        <p:origin x="216" y="3088"/>
      </p:cViewPr>
      <p:guideLst>
        <p:guide orient="horz" pos="1104"/>
        <p:guide pos="3868"/>
      </p:guideLst>
    </p:cSldViewPr>
  </p:slideViewPr>
  <p:outlineViewPr>
    <p:cViewPr>
      <p:scale>
        <a:sx n="33" d="100"/>
        <a:sy n="33" d="100"/>
      </p:scale>
      <p:origin x="0" y="-21312"/>
    </p:cViewPr>
  </p:outlineViewPr>
  <p:notesTextViewPr>
    <p:cViewPr>
      <p:scale>
        <a:sx n="100" d="100"/>
        <a:sy n="100" d="100"/>
      </p:scale>
      <p:origin x="0" y="0"/>
    </p:cViewPr>
  </p:notesTextViewPr>
  <p:sorterViewPr>
    <p:cViewPr>
      <p:scale>
        <a:sx n="94" d="100"/>
        <a:sy n="94" d="100"/>
      </p:scale>
      <p:origin x="0" y="14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B924D32-C8B9-4FA9-B43E-985C48E8C0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F8964C-9C90-4E09-9CE8-765BD15D43D9}">
      <dgm:prSet custT="1"/>
      <dgm:spPr/>
      <dgm:t>
        <a:bodyPr/>
        <a:lstStyle/>
        <a:p>
          <a:r>
            <a:rPr lang="fr-FR" sz="2400"/>
            <a:t>Suspension de l’activité de transplantation le 18 mars: décision commune SFNDT, SFT, AFU</a:t>
          </a:r>
          <a:endParaRPr lang="en-US" sz="2400"/>
        </a:p>
      </dgm:t>
    </dgm:pt>
    <dgm:pt modelId="{2DA5F49A-A2B7-4297-BC66-F7E99C72C4BC}" type="parTrans" cxnId="{603AE0D3-3499-468F-9B93-19AE32188C5F}">
      <dgm:prSet/>
      <dgm:spPr/>
      <dgm:t>
        <a:bodyPr/>
        <a:lstStyle/>
        <a:p>
          <a:endParaRPr lang="en-US" sz="2000"/>
        </a:p>
      </dgm:t>
    </dgm:pt>
    <dgm:pt modelId="{0704A0FC-4007-4648-8BA0-335CF36303BE}" type="sibTrans" cxnId="{603AE0D3-3499-468F-9B93-19AE32188C5F}">
      <dgm:prSet/>
      <dgm:spPr/>
      <dgm:t>
        <a:bodyPr/>
        <a:lstStyle/>
        <a:p>
          <a:endParaRPr lang="en-US" sz="2000"/>
        </a:p>
      </dgm:t>
    </dgm:pt>
    <dgm:pt modelId="{DF6C20CD-5A68-4FFB-8E0F-8E9AFCAD49C0}">
      <dgm:prSet custT="1"/>
      <dgm:spPr/>
      <dgm:t>
        <a:bodyPr/>
        <a:lstStyle/>
        <a:p>
          <a:r>
            <a:rPr lang="fr-FR" sz="2400" dirty="0"/>
            <a:t>Validé par l’ABM</a:t>
          </a:r>
          <a:endParaRPr lang="en-US" sz="2400" dirty="0"/>
        </a:p>
      </dgm:t>
    </dgm:pt>
    <dgm:pt modelId="{B5B3E63F-C52B-46BC-953E-5D0D6461EFA3}" type="parTrans" cxnId="{6A94C0C4-3CEE-4D82-ACCF-645D0B018D79}">
      <dgm:prSet/>
      <dgm:spPr/>
      <dgm:t>
        <a:bodyPr/>
        <a:lstStyle/>
        <a:p>
          <a:endParaRPr lang="en-US" sz="2000"/>
        </a:p>
      </dgm:t>
    </dgm:pt>
    <dgm:pt modelId="{FD997C40-FA68-47BB-B76F-FE58802FE06A}" type="sibTrans" cxnId="{6A94C0C4-3CEE-4D82-ACCF-645D0B018D79}">
      <dgm:prSet/>
      <dgm:spPr/>
      <dgm:t>
        <a:bodyPr/>
        <a:lstStyle/>
        <a:p>
          <a:endParaRPr lang="en-US" sz="2000"/>
        </a:p>
      </dgm:t>
    </dgm:pt>
    <dgm:pt modelId="{76F7B786-35CD-4B51-927E-1A237D6563CA}">
      <dgm:prSet custT="1"/>
      <dgm:spPr/>
      <dgm:t>
        <a:bodyPr/>
        <a:lstStyle/>
        <a:p>
          <a:r>
            <a:rPr lang="fr-FR" sz="2000" dirty="0"/>
            <a:t>Poursuite des de l’activité de transplantations d’organes (Organes vitaux) Avril: 118 GO [28 cœur, 8 poumons, 72 foie et 10 de rein (rein + un organe vital)</a:t>
          </a:r>
          <a:endParaRPr lang="en-US" sz="2000" dirty="0"/>
        </a:p>
      </dgm:t>
    </dgm:pt>
    <dgm:pt modelId="{6896C50C-1C8B-4A95-B710-7D98C7C5A591}" type="parTrans" cxnId="{5AA1234A-1ABC-4D71-9D48-2087225E1B60}">
      <dgm:prSet/>
      <dgm:spPr/>
      <dgm:t>
        <a:bodyPr/>
        <a:lstStyle/>
        <a:p>
          <a:endParaRPr lang="en-US" sz="2000"/>
        </a:p>
      </dgm:t>
    </dgm:pt>
    <dgm:pt modelId="{E3491CCD-342B-4771-9E0F-0C769E05F742}" type="sibTrans" cxnId="{5AA1234A-1ABC-4D71-9D48-2087225E1B60}">
      <dgm:prSet/>
      <dgm:spPr/>
      <dgm:t>
        <a:bodyPr/>
        <a:lstStyle/>
        <a:p>
          <a:endParaRPr lang="en-US" sz="2000"/>
        </a:p>
      </dgm:t>
    </dgm:pt>
    <dgm:pt modelId="{2CB81ACF-247F-454F-BE54-E3C14E618A3E}">
      <dgm:prSet custT="1"/>
      <dgm:spPr/>
      <dgm:t>
        <a:bodyPr/>
        <a:lstStyle/>
        <a:p>
          <a:r>
            <a:rPr lang="fr-FR" sz="2000" dirty="0"/>
            <a:t>Poursuite de l’activité de greffe pédiatrique</a:t>
          </a:r>
          <a:endParaRPr lang="en-US" sz="2000" dirty="0"/>
        </a:p>
      </dgm:t>
    </dgm:pt>
    <dgm:pt modelId="{DECE536B-2E4A-407F-8E1C-15074764F734}" type="parTrans" cxnId="{39C1A222-FB10-4C5F-8F76-D941EF1F98EE}">
      <dgm:prSet/>
      <dgm:spPr/>
      <dgm:t>
        <a:bodyPr/>
        <a:lstStyle/>
        <a:p>
          <a:endParaRPr lang="en-US" sz="2000"/>
        </a:p>
      </dgm:t>
    </dgm:pt>
    <dgm:pt modelId="{47FD7A7B-9353-4718-923F-03D086461998}" type="sibTrans" cxnId="{39C1A222-FB10-4C5F-8F76-D941EF1F98EE}">
      <dgm:prSet/>
      <dgm:spPr/>
      <dgm:t>
        <a:bodyPr/>
        <a:lstStyle/>
        <a:p>
          <a:endParaRPr lang="en-US" sz="2000"/>
        </a:p>
      </dgm:t>
    </dgm:pt>
    <dgm:pt modelId="{22E2EF13-0042-4105-BFFA-8EFB28DE9995}">
      <dgm:prSet custT="1"/>
      <dgm:spPr/>
      <dgm:t>
        <a:bodyPr/>
        <a:lstStyle/>
        <a:p>
          <a:r>
            <a:rPr lang="fr-FR" sz="2000" dirty="0"/>
            <a:t>2 sources d’information sur l’infection Covid-19 chez les transplantés: ABM (Cristal), registre SFT  </a:t>
          </a:r>
          <a:endParaRPr lang="en-US" sz="2000" dirty="0"/>
        </a:p>
      </dgm:t>
    </dgm:pt>
    <dgm:pt modelId="{20B2A5A5-72DA-40F0-9C0B-40CFA8EC7754}" type="parTrans" cxnId="{2A3CB2EC-9B65-4EB2-9C85-A3FDA774B44C}">
      <dgm:prSet/>
      <dgm:spPr/>
      <dgm:t>
        <a:bodyPr/>
        <a:lstStyle/>
        <a:p>
          <a:endParaRPr lang="en-US" sz="2000"/>
        </a:p>
      </dgm:t>
    </dgm:pt>
    <dgm:pt modelId="{DD7F648D-9058-4BBC-BE57-EC0C02433512}" type="sibTrans" cxnId="{2A3CB2EC-9B65-4EB2-9C85-A3FDA774B44C}">
      <dgm:prSet/>
      <dgm:spPr/>
      <dgm:t>
        <a:bodyPr/>
        <a:lstStyle/>
        <a:p>
          <a:endParaRPr lang="en-US" sz="2000"/>
        </a:p>
      </dgm:t>
    </dgm:pt>
    <dgm:pt modelId="{647F2692-EA4A-F74D-B70C-147F5BDCDA7B}" type="pres">
      <dgm:prSet presAssocID="{3B924D32-C8B9-4FA9-B43E-985C48E8C046}" presName="linear" presStyleCnt="0">
        <dgm:presLayoutVars>
          <dgm:animLvl val="lvl"/>
          <dgm:resizeHandles val="exact"/>
        </dgm:presLayoutVars>
      </dgm:prSet>
      <dgm:spPr/>
    </dgm:pt>
    <dgm:pt modelId="{6191E343-7D6C-9C4D-8FD8-36F8429BCA55}" type="pres">
      <dgm:prSet presAssocID="{1CF8964C-9C90-4E09-9CE8-765BD15D43D9}" presName="parentText" presStyleLbl="node1" presStyleIdx="0" presStyleCnt="5">
        <dgm:presLayoutVars>
          <dgm:chMax val="0"/>
          <dgm:bulletEnabled val="1"/>
        </dgm:presLayoutVars>
      </dgm:prSet>
      <dgm:spPr/>
    </dgm:pt>
    <dgm:pt modelId="{0BAF3E80-1960-6047-B352-370668C6ADC4}" type="pres">
      <dgm:prSet presAssocID="{0704A0FC-4007-4648-8BA0-335CF36303BE}" presName="spacer" presStyleCnt="0"/>
      <dgm:spPr/>
    </dgm:pt>
    <dgm:pt modelId="{DB490C00-402A-7C45-8693-CA69E720B812}" type="pres">
      <dgm:prSet presAssocID="{DF6C20CD-5A68-4FFB-8E0F-8E9AFCAD49C0}" presName="parentText" presStyleLbl="node1" presStyleIdx="1" presStyleCnt="5">
        <dgm:presLayoutVars>
          <dgm:chMax val="0"/>
          <dgm:bulletEnabled val="1"/>
        </dgm:presLayoutVars>
      </dgm:prSet>
      <dgm:spPr/>
    </dgm:pt>
    <dgm:pt modelId="{2C8545EC-389E-9B48-A6E2-0D36E13894DF}" type="pres">
      <dgm:prSet presAssocID="{FD997C40-FA68-47BB-B76F-FE58802FE06A}" presName="spacer" presStyleCnt="0"/>
      <dgm:spPr/>
    </dgm:pt>
    <dgm:pt modelId="{D511491B-539F-A94F-9332-CE2714870F92}" type="pres">
      <dgm:prSet presAssocID="{76F7B786-35CD-4B51-927E-1A237D6563CA}" presName="parentText" presStyleLbl="node1" presStyleIdx="2" presStyleCnt="5">
        <dgm:presLayoutVars>
          <dgm:chMax val="0"/>
          <dgm:bulletEnabled val="1"/>
        </dgm:presLayoutVars>
      </dgm:prSet>
      <dgm:spPr/>
    </dgm:pt>
    <dgm:pt modelId="{6A757763-B877-9A48-8C6F-AB11BCDC281F}" type="pres">
      <dgm:prSet presAssocID="{E3491CCD-342B-4771-9E0F-0C769E05F742}" presName="spacer" presStyleCnt="0"/>
      <dgm:spPr/>
    </dgm:pt>
    <dgm:pt modelId="{F24182D7-1EDC-AD4F-8DA7-8476DAB5E802}" type="pres">
      <dgm:prSet presAssocID="{2CB81ACF-247F-454F-BE54-E3C14E618A3E}" presName="parentText" presStyleLbl="node1" presStyleIdx="3" presStyleCnt="5">
        <dgm:presLayoutVars>
          <dgm:chMax val="0"/>
          <dgm:bulletEnabled val="1"/>
        </dgm:presLayoutVars>
      </dgm:prSet>
      <dgm:spPr/>
    </dgm:pt>
    <dgm:pt modelId="{7851F21F-7D44-DA47-91EB-186748842999}" type="pres">
      <dgm:prSet presAssocID="{47FD7A7B-9353-4718-923F-03D086461998}" presName="spacer" presStyleCnt="0"/>
      <dgm:spPr/>
    </dgm:pt>
    <dgm:pt modelId="{D30F229E-6783-BC48-A5B6-4DD073008034}" type="pres">
      <dgm:prSet presAssocID="{22E2EF13-0042-4105-BFFA-8EFB28DE9995}" presName="parentText" presStyleLbl="node1" presStyleIdx="4" presStyleCnt="5">
        <dgm:presLayoutVars>
          <dgm:chMax val="0"/>
          <dgm:bulletEnabled val="1"/>
        </dgm:presLayoutVars>
      </dgm:prSet>
      <dgm:spPr/>
    </dgm:pt>
  </dgm:ptLst>
  <dgm:cxnLst>
    <dgm:cxn modelId="{6A405102-833D-874B-8812-EBC0FEEE9595}" type="presOf" srcId="{2CB81ACF-247F-454F-BE54-E3C14E618A3E}" destId="{F24182D7-1EDC-AD4F-8DA7-8476DAB5E802}" srcOrd="0" destOrd="0" presId="urn:microsoft.com/office/officeart/2005/8/layout/vList2"/>
    <dgm:cxn modelId="{39C1A222-FB10-4C5F-8F76-D941EF1F98EE}" srcId="{3B924D32-C8B9-4FA9-B43E-985C48E8C046}" destId="{2CB81ACF-247F-454F-BE54-E3C14E618A3E}" srcOrd="3" destOrd="0" parTransId="{DECE536B-2E4A-407F-8E1C-15074764F734}" sibTransId="{47FD7A7B-9353-4718-923F-03D086461998}"/>
    <dgm:cxn modelId="{5AA1234A-1ABC-4D71-9D48-2087225E1B60}" srcId="{3B924D32-C8B9-4FA9-B43E-985C48E8C046}" destId="{76F7B786-35CD-4B51-927E-1A237D6563CA}" srcOrd="2" destOrd="0" parTransId="{6896C50C-1C8B-4A95-B710-7D98C7C5A591}" sibTransId="{E3491CCD-342B-4771-9E0F-0C769E05F742}"/>
    <dgm:cxn modelId="{8E3E254F-6C15-884C-A80B-D6226B4E7271}" type="presOf" srcId="{DF6C20CD-5A68-4FFB-8E0F-8E9AFCAD49C0}" destId="{DB490C00-402A-7C45-8693-CA69E720B812}" srcOrd="0" destOrd="0" presId="urn:microsoft.com/office/officeart/2005/8/layout/vList2"/>
    <dgm:cxn modelId="{05F1FD5C-340E-2141-B98E-5E5AD10FD54C}" type="presOf" srcId="{22E2EF13-0042-4105-BFFA-8EFB28DE9995}" destId="{D30F229E-6783-BC48-A5B6-4DD073008034}" srcOrd="0" destOrd="0" presId="urn:microsoft.com/office/officeart/2005/8/layout/vList2"/>
    <dgm:cxn modelId="{A9981378-29F1-B640-99AE-E8BD9013B05E}" type="presOf" srcId="{1CF8964C-9C90-4E09-9CE8-765BD15D43D9}" destId="{6191E343-7D6C-9C4D-8FD8-36F8429BCA55}" srcOrd="0" destOrd="0" presId="urn:microsoft.com/office/officeart/2005/8/layout/vList2"/>
    <dgm:cxn modelId="{9554DF8C-6986-1A40-A12C-FC9274DAC5E8}" type="presOf" srcId="{3B924D32-C8B9-4FA9-B43E-985C48E8C046}" destId="{647F2692-EA4A-F74D-B70C-147F5BDCDA7B}" srcOrd="0" destOrd="0" presId="urn:microsoft.com/office/officeart/2005/8/layout/vList2"/>
    <dgm:cxn modelId="{FC3653BD-0004-7543-93D3-7679A8EAF9BD}" type="presOf" srcId="{76F7B786-35CD-4B51-927E-1A237D6563CA}" destId="{D511491B-539F-A94F-9332-CE2714870F92}" srcOrd="0" destOrd="0" presId="urn:microsoft.com/office/officeart/2005/8/layout/vList2"/>
    <dgm:cxn modelId="{6A94C0C4-3CEE-4D82-ACCF-645D0B018D79}" srcId="{3B924D32-C8B9-4FA9-B43E-985C48E8C046}" destId="{DF6C20CD-5A68-4FFB-8E0F-8E9AFCAD49C0}" srcOrd="1" destOrd="0" parTransId="{B5B3E63F-C52B-46BC-953E-5D0D6461EFA3}" sibTransId="{FD997C40-FA68-47BB-B76F-FE58802FE06A}"/>
    <dgm:cxn modelId="{603AE0D3-3499-468F-9B93-19AE32188C5F}" srcId="{3B924D32-C8B9-4FA9-B43E-985C48E8C046}" destId="{1CF8964C-9C90-4E09-9CE8-765BD15D43D9}" srcOrd="0" destOrd="0" parTransId="{2DA5F49A-A2B7-4297-BC66-F7E99C72C4BC}" sibTransId="{0704A0FC-4007-4648-8BA0-335CF36303BE}"/>
    <dgm:cxn modelId="{2A3CB2EC-9B65-4EB2-9C85-A3FDA774B44C}" srcId="{3B924D32-C8B9-4FA9-B43E-985C48E8C046}" destId="{22E2EF13-0042-4105-BFFA-8EFB28DE9995}" srcOrd="4" destOrd="0" parTransId="{20B2A5A5-72DA-40F0-9C0B-40CFA8EC7754}" sibTransId="{DD7F648D-9058-4BBC-BE57-EC0C02433512}"/>
    <dgm:cxn modelId="{245F2A6F-59F7-E24A-841F-4ADC9C91E968}" type="presParOf" srcId="{647F2692-EA4A-F74D-B70C-147F5BDCDA7B}" destId="{6191E343-7D6C-9C4D-8FD8-36F8429BCA55}" srcOrd="0" destOrd="0" presId="urn:microsoft.com/office/officeart/2005/8/layout/vList2"/>
    <dgm:cxn modelId="{310537C1-6C2C-6144-AC4C-F513C7B1B7CF}" type="presParOf" srcId="{647F2692-EA4A-F74D-B70C-147F5BDCDA7B}" destId="{0BAF3E80-1960-6047-B352-370668C6ADC4}" srcOrd="1" destOrd="0" presId="urn:microsoft.com/office/officeart/2005/8/layout/vList2"/>
    <dgm:cxn modelId="{76613977-377E-B245-86C5-75F9CEF1D20C}" type="presParOf" srcId="{647F2692-EA4A-F74D-B70C-147F5BDCDA7B}" destId="{DB490C00-402A-7C45-8693-CA69E720B812}" srcOrd="2" destOrd="0" presId="urn:microsoft.com/office/officeart/2005/8/layout/vList2"/>
    <dgm:cxn modelId="{0E7C31CA-FAB3-F343-ACBF-8183626A6B76}" type="presParOf" srcId="{647F2692-EA4A-F74D-B70C-147F5BDCDA7B}" destId="{2C8545EC-389E-9B48-A6E2-0D36E13894DF}" srcOrd="3" destOrd="0" presId="urn:microsoft.com/office/officeart/2005/8/layout/vList2"/>
    <dgm:cxn modelId="{5F47D713-BE0E-8641-8601-DCEE4262A8DA}" type="presParOf" srcId="{647F2692-EA4A-F74D-B70C-147F5BDCDA7B}" destId="{D511491B-539F-A94F-9332-CE2714870F92}" srcOrd="4" destOrd="0" presId="urn:microsoft.com/office/officeart/2005/8/layout/vList2"/>
    <dgm:cxn modelId="{3A6A14D5-5B80-FC4F-9A0D-292135CBB04B}" type="presParOf" srcId="{647F2692-EA4A-F74D-B70C-147F5BDCDA7B}" destId="{6A757763-B877-9A48-8C6F-AB11BCDC281F}" srcOrd="5" destOrd="0" presId="urn:microsoft.com/office/officeart/2005/8/layout/vList2"/>
    <dgm:cxn modelId="{26ECF0C6-02CA-2340-A407-8B40EAA14498}" type="presParOf" srcId="{647F2692-EA4A-F74D-B70C-147F5BDCDA7B}" destId="{F24182D7-1EDC-AD4F-8DA7-8476DAB5E802}" srcOrd="6" destOrd="0" presId="urn:microsoft.com/office/officeart/2005/8/layout/vList2"/>
    <dgm:cxn modelId="{046A4EF4-C0D0-F64C-9E21-1DBCFA90916A}" type="presParOf" srcId="{647F2692-EA4A-F74D-B70C-147F5BDCDA7B}" destId="{7851F21F-7D44-DA47-91EB-186748842999}" srcOrd="7" destOrd="0" presId="urn:microsoft.com/office/officeart/2005/8/layout/vList2"/>
    <dgm:cxn modelId="{F9CB71BD-57E0-3146-863E-0110A03C7DA1}" type="presParOf" srcId="{647F2692-EA4A-F74D-B70C-147F5BDCDA7B}" destId="{D30F229E-6783-BC48-A5B6-4DD0730080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0A553-F4AB-4DD8-B7B2-D71668CD08D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CF94BCC8-8107-4047-A095-193BEF2BD92A}">
      <dgm:prSet custT="1"/>
      <dgm:spPr/>
      <dgm:t>
        <a:bodyPr/>
        <a:lstStyle/>
        <a:p>
          <a:r>
            <a:rPr lang="en-US" sz="3200" dirty="0" err="1"/>
            <a:t>Départements</a:t>
          </a:r>
          <a:r>
            <a:rPr lang="en-US" sz="3200" dirty="0"/>
            <a:t>  </a:t>
          </a:r>
          <a:r>
            <a:rPr lang="en-US" sz="3200" dirty="0" err="1"/>
            <a:t>où</a:t>
          </a:r>
          <a:r>
            <a:rPr lang="en-US" sz="3200" dirty="0"/>
            <a:t>  la  circulation  du  virus  </a:t>
          </a:r>
          <a:r>
            <a:rPr lang="en-US" sz="3200" dirty="0" err="1"/>
            <a:t>est</a:t>
          </a:r>
          <a:r>
            <a:rPr lang="en-US" sz="3200" dirty="0"/>
            <a:t>  </a:t>
          </a:r>
          <a:r>
            <a:rPr lang="en-US" sz="3200" dirty="0" err="1"/>
            <a:t>limitée</a:t>
          </a:r>
          <a:r>
            <a:rPr lang="fr-FR" sz="3200" dirty="0"/>
            <a:t>  (verts vs rouges)</a:t>
          </a:r>
          <a:endParaRPr lang="en-US" sz="3200" dirty="0"/>
        </a:p>
      </dgm:t>
    </dgm:pt>
    <dgm:pt modelId="{7EF97655-6B29-4C49-9B6C-CF20B0B05F99}" type="parTrans" cxnId="{25D677A5-A2DC-4A4A-9D9D-8084351D4D4A}">
      <dgm:prSet/>
      <dgm:spPr/>
      <dgm:t>
        <a:bodyPr/>
        <a:lstStyle/>
        <a:p>
          <a:endParaRPr lang="en-US"/>
        </a:p>
      </dgm:t>
    </dgm:pt>
    <dgm:pt modelId="{1FE635B2-C1DB-4D49-83CE-AF7FD21978F4}" type="sibTrans" cxnId="{25D677A5-A2DC-4A4A-9D9D-8084351D4D4A}">
      <dgm:prSet/>
      <dgm:spPr/>
      <dgm:t>
        <a:bodyPr/>
        <a:lstStyle/>
        <a:p>
          <a:endParaRPr lang="en-US"/>
        </a:p>
      </dgm:t>
    </dgm:pt>
    <dgm:pt modelId="{C04AFCC4-919F-411B-8678-E9AA4A0BF29C}">
      <dgm:prSet/>
      <dgm:spPr/>
      <dgm:t>
        <a:bodyPr/>
        <a:lstStyle/>
        <a:p>
          <a:r>
            <a:rPr lang="en-US" dirty="0"/>
            <a:t>Le  respect  des  </a:t>
          </a:r>
          <a:r>
            <a:rPr lang="en-US" dirty="0" err="1"/>
            <a:t>règles</a:t>
          </a:r>
          <a:r>
            <a:rPr lang="en-US" dirty="0"/>
            <a:t>  de  </a:t>
          </a:r>
          <a:r>
            <a:rPr lang="en-US" dirty="0" err="1"/>
            <a:t>sécurité</a:t>
          </a:r>
          <a:r>
            <a:rPr lang="en-US" dirty="0"/>
            <a:t>  et  des  </a:t>
          </a:r>
          <a:r>
            <a:rPr lang="en-US" dirty="0" err="1"/>
            <a:t>gestes</a:t>
          </a:r>
          <a:r>
            <a:rPr lang="en-US" dirty="0"/>
            <a:t>  ”</a:t>
          </a:r>
          <a:r>
            <a:rPr lang="en-US" dirty="0" err="1"/>
            <a:t>barrière</a:t>
          </a:r>
          <a:r>
            <a:rPr lang="en-US" dirty="0"/>
            <a:t>”  </a:t>
          </a:r>
          <a:r>
            <a:rPr lang="en-US" dirty="0" err="1"/>
            <a:t>reste</a:t>
          </a:r>
          <a:r>
            <a:rPr lang="en-US" dirty="0"/>
            <a:t>  indispensable</a:t>
          </a:r>
          <a:r>
            <a:rPr lang="fr-FR" dirty="0"/>
            <a:t> </a:t>
          </a:r>
          <a:endParaRPr lang="en-US" dirty="0"/>
        </a:p>
      </dgm:t>
    </dgm:pt>
    <dgm:pt modelId="{C98569C7-43EC-4C80-BF29-C1227D0DAFF1}" type="parTrans" cxnId="{750DE98A-169E-4B57-810B-99F2D3805EDF}">
      <dgm:prSet/>
      <dgm:spPr/>
      <dgm:t>
        <a:bodyPr/>
        <a:lstStyle/>
        <a:p>
          <a:endParaRPr lang="en-US"/>
        </a:p>
      </dgm:t>
    </dgm:pt>
    <dgm:pt modelId="{C11941B9-EC0F-4D48-BBCC-BC56DB821300}" type="sibTrans" cxnId="{750DE98A-169E-4B57-810B-99F2D3805EDF}">
      <dgm:prSet/>
      <dgm:spPr/>
      <dgm:t>
        <a:bodyPr/>
        <a:lstStyle/>
        <a:p>
          <a:endParaRPr lang="en-US"/>
        </a:p>
      </dgm:t>
    </dgm:pt>
    <dgm:pt modelId="{CAB2DBA7-1DFA-481C-ABF9-E7BC3491CE4C}">
      <dgm:prSet/>
      <dgm:spPr/>
      <dgm:t>
        <a:bodyPr/>
        <a:lstStyle/>
        <a:p>
          <a:r>
            <a:rPr lang="fr-FR"/>
            <a:t>Patients en attente de transplantation</a:t>
          </a:r>
          <a:endParaRPr lang="en-US"/>
        </a:p>
      </dgm:t>
    </dgm:pt>
    <dgm:pt modelId="{101F8B8B-A269-4061-BB48-85FFF342EA9A}" type="parTrans" cxnId="{9AC33902-5B1D-4ECE-BA9A-013819EDE2CC}">
      <dgm:prSet/>
      <dgm:spPr/>
      <dgm:t>
        <a:bodyPr/>
        <a:lstStyle/>
        <a:p>
          <a:endParaRPr lang="en-US"/>
        </a:p>
      </dgm:t>
    </dgm:pt>
    <dgm:pt modelId="{E8701EED-54A9-4087-9D8A-6859AECB1790}" type="sibTrans" cxnId="{9AC33902-5B1D-4ECE-BA9A-013819EDE2CC}">
      <dgm:prSet/>
      <dgm:spPr/>
      <dgm:t>
        <a:bodyPr/>
        <a:lstStyle/>
        <a:p>
          <a:endParaRPr lang="en-US"/>
        </a:p>
      </dgm:t>
    </dgm:pt>
    <dgm:pt modelId="{CA144C89-7504-45BA-9F7D-50075F4ADDCF}">
      <dgm:prSet/>
      <dgm:spPr/>
      <dgm:t>
        <a:bodyPr/>
        <a:lstStyle/>
        <a:p>
          <a:r>
            <a:rPr lang="fr-FR" dirty="0"/>
            <a:t>Suite immédiate de la transplantation et </a:t>
          </a:r>
          <a:r>
            <a:rPr lang="fr-FR" dirty="0" err="1"/>
            <a:t>au-délà</a:t>
          </a:r>
          <a:endParaRPr lang="en-US" dirty="0"/>
        </a:p>
      </dgm:t>
    </dgm:pt>
    <dgm:pt modelId="{1DA4A826-4C89-4995-AA2A-7615596F2DE0}" type="parTrans" cxnId="{DE3A45CE-B2DA-42F4-AEC6-65B1E9915C5C}">
      <dgm:prSet/>
      <dgm:spPr/>
      <dgm:t>
        <a:bodyPr/>
        <a:lstStyle/>
        <a:p>
          <a:endParaRPr lang="en-US"/>
        </a:p>
      </dgm:t>
    </dgm:pt>
    <dgm:pt modelId="{BF1E1120-A9EB-4152-B44B-5CDFC74CCF63}" type="sibTrans" cxnId="{DE3A45CE-B2DA-42F4-AEC6-65B1E9915C5C}">
      <dgm:prSet/>
      <dgm:spPr/>
      <dgm:t>
        <a:bodyPr/>
        <a:lstStyle/>
        <a:p>
          <a:endParaRPr lang="en-US"/>
        </a:p>
      </dgm:t>
    </dgm:pt>
    <dgm:pt modelId="{692D2FC6-5E23-4B63-912B-82C622C8A7A3}">
      <dgm:prSet/>
      <dgm:spPr/>
      <dgm:t>
        <a:bodyPr/>
        <a:lstStyle/>
        <a:p>
          <a:r>
            <a:rPr lang="fr-FR"/>
            <a:t>Déploiement de la télé-médecine (limitation des déplacements)</a:t>
          </a:r>
          <a:endParaRPr lang="en-US"/>
        </a:p>
      </dgm:t>
    </dgm:pt>
    <dgm:pt modelId="{F816F3C8-5918-4F70-8620-8DD2BC239571}" type="parTrans" cxnId="{A26494F8-0BB9-400E-BF46-24895F629761}">
      <dgm:prSet/>
      <dgm:spPr/>
      <dgm:t>
        <a:bodyPr/>
        <a:lstStyle/>
        <a:p>
          <a:endParaRPr lang="en-US"/>
        </a:p>
      </dgm:t>
    </dgm:pt>
    <dgm:pt modelId="{3FE645CE-5082-46BE-96B0-7384FD253677}" type="sibTrans" cxnId="{A26494F8-0BB9-400E-BF46-24895F629761}">
      <dgm:prSet/>
      <dgm:spPr/>
      <dgm:t>
        <a:bodyPr/>
        <a:lstStyle/>
        <a:p>
          <a:endParaRPr lang="en-US"/>
        </a:p>
      </dgm:t>
    </dgm:pt>
    <dgm:pt modelId="{AC520C9F-F7A5-764B-A639-E0C41669F039}" type="pres">
      <dgm:prSet presAssocID="{3590A553-F4AB-4DD8-B7B2-D71668CD08D2}" presName="Name0" presStyleCnt="0">
        <dgm:presLayoutVars>
          <dgm:dir/>
          <dgm:animLvl val="lvl"/>
          <dgm:resizeHandles val="exact"/>
        </dgm:presLayoutVars>
      </dgm:prSet>
      <dgm:spPr/>
    </dgm:pt>
    <dgm:pt modelId="{37684A97-10AD-384D-A427-92A158AF4819}" type="pres">
      <dgm:prSet presAssocID="{692D2FC6-5E23-4B63-912B-82C622C8A7A3}" presName="boxAndChildren" presStyleCnt="0"/>
      <dgm:spPr/>
    </dgm:pt>
    <dgm:pt modelId="{D1F3A7F6-44A5-474B-9078-5F0F5A61ABFB}" type="pres">
      <dgm:prSet presAssocID="{692D2FC6-5E23-4B63-912B-82C622C8A7A3}" presName="parentTextBox" presStyleLbl="node1" presStyleIdx="0" presStyleCnt="3"/>
      <dgm:spPr/>
    </dgm:pt>
    <dgm:pt modelId="{E1186382-2B03-6448-BAD2-80FAFF04C7A3}" type="pres">
      <dgm:prSet presAssocID="{C11941B9-EC0F-4D48-BBCC-BC56DB821300}" presName="sp" presStyleCnt="0"/>
      <dgm:spPr/>
    </dgm:pt>
    <dgm:pt modelId="{20D95513-2B6D-8B47-AD9A-E93FE86750AC}" type="pres">
      <dgm:prSet presAssocID="{C04AFCC4-919F-411B-8678-E9AA4A0BF29C}" presName="arrowAndChildren" presStyleCnt="0"/>
      <dgm:spPr/>
    </dgm:pt>
    <dgm:pt modelId="{4FD3ED40-68E6-8E49-BF77-70F48BF5E446}" type="pres">
      <dgm:prSet presAssocID="{C04AFCC4-919F-411B-8678-E9AA4A0BF29C}" presName="parentTextArrow" presStyleLbl="node1" presStyleIdx="0" presStyleCnt="3"/>
      <dgm:spPr/>
    </dgm:pt>
    <dgm:pt modelId="{31423440-1F23-724A-889F-E747E066C536}" type="pres">
      <dgm:prSet presAssocID="{C04AFCC4-919F-411B-8678-E9AA4A0BF29C}" presName="arrow" presStyleLbl="node1" presStyleIdx="1" presStyleCnt="3"/>
      <dgm:spPr/>
    </dgm:pt>
    <dgm:pt modelId="{CB247F2B-EBFF-6D42-A786-EE83B1FDBC27}" type="pres">
      <dgm:prSet presAssocID="{C04AFCC4-919F-411B-8678-E9AA4A0BF29C}" presName="descendantArrow" presStyleCnt="0"/>
      <dgm:spPr/>
    </dgm:pt>
    <dgm:pt modelId="{D9B01CE9-B81D-F64B-A666-5CCFBCE75060}" type="pres">
      <dgm:prSet presAssocID="{CAB2DBA7-1DFA-481C-ABF9-E7BC3491CE4C}" presName="childTextArrow" presStyleLbl="fgAccFollowNode1" presStyleIdx="0" presStyleCnt="2">
        <dgm:presLayoutVars>
          <dgm:bulletEnabled val="1"/>
        </dgm:presLayoutVars>
      </dgm:prSet>
      <dgm:spPr/>
    </dgm:pt>
    <dgm:pt modelId="{F6DC2BF7-45E4-324C-95D2-3F8E2CF0B824}" type="pres">
      <dgm:prSet presAssocID="{CA144C89-7504-45BA-9F7D-50075F4ADDCF}" presName="childTextArrow" presStyleLbl="fgAccFollowNode1" presStyleIdx="1" presStyleCnt="2">
        <dgm:presLayoutVars>
          <dgm:bulletEnabled val="1"/>
        </dgm:presLayoutVars>
      </dgm:prSet>
      <dgm:spPr/>
    </dgm:pt>
    <dgm:pt modelId="{EC57B124-F518-1442-9F90-5A75C18C7128}" type="pres">
      <dgm:prSet presAssocID="{1FE635B2-C1DB-4D49-83CE-AF7FD21978F4}" presName="sp" presStyleCnt="0"/>
      <dgm:spPr/>
    </dgm:pt>
    <dgm:pt modelId="{665C2C6F-E793-E149-A047-E478A5D785A6}" type="pres">
      <dgm:prSet presAssocID="{CF94BCC8-8107-4047-A095-193BEF2BD92A}" presName="arrowAndChildren" presStyleCnt="0"/>
      <dgm:spPr/>
    </dgm:pt>
    <dgm:pt modelId="{55C6E43D-8C12-6F46-8F13-366A8A72805F}" type="pres">
      <dgm:prSet presAssocID="{CF94BCC8-8107-4047-A095-193BEF2BD92A}" presName="parentTextArrow" presStyleLbl="node1" presStyleIdx="2" presStyleCnt="3"/>
      <dgm:spPr/>
    </dgm:pt>
  </dgm:ptLst>
  <dgm:cxnLst>
    <dgm:cxn modelId="{9AC33902-5B1D-4ECE-BA9A-013819EDE2CC}" srcId="{C04AFCC4-919F-411B-8678-E9AA4A0BF29C}" destId="{CAB2DBA7-1DFA-481C-ABF9-E7BC3491CE4C}" srcOrd="0" destOrd="0" parTransId="{101F8B8B-A269-4061-BB48-85FFF342EA9A}" sibTransId="{E8701EED-54A9-4087-9D8A-6859AECB1790}"/>
    <dgm:cxn modelId="{36E3B506-8E17-7F4B-A4DB-383E0515D808}" type="presOf" srcId="{C04AFCC4-919F-411B-8678-E9AA4A0BF29C}" destId="{4FD3ED40-68E6-8E49-BF77-70F48BF5E446}" srcOrd="0" destOrd="0" presId="urn:microsoft.com/office/officeart/2005/8/layout/process4"/>
    <dgm:cxn modelId="{1420D50C-0F3A-6646-9FB6-D76DA4F7A182}" type="presOf" srcId="{CAB2DBA7-1DFA-481C-ABF9-E7BC3491CE4C}" destId="{D9B01CE9-B81D-F64B-A666-5CCFBCE75060}" srcOrd="0" destOrd="0" presId="urn:microsoft.com/office/officeart/2005/8/layout/process4"/>
    <dgm:cxn modelId="{7DB23435-B7FE-F143-A6D7-F9B0321547BF}" type="presOf" srcId="{CA144C89-7504-45BA-9F7D-50075F4ADDCF}" destId="{F6DC2BF7-45E4-324C-95D2-3F8E2CF0B824}" srcOrd="0" destOrd="0" presId="urn:microsoft.com/office/officeart/2005/8/layout/process4"/>
    <dgm:cxn modelId="{750DE98A-169E-4B57-810B-99F2D3805EDF}" srcId="{3590A553-F4AB-4DD8-B7B2-D71668CD08D2}" destId="{C04AFCC4-919F-411B-8678-E9AA4A0BF29C}" srcOrd="1" destOrd="0" parTransId="{C98569C7-43EC-4C80-BF29-C1227D0DAFF1}" sibTransId="{C11941B9-EC0F-4D48-BBCC-BC56DB821300}"/>
    <dgm:cxn modelId="{23211A91-F368-8649-AE2F-8B91D3361E50}" type="presOf" srcId="{CF94BCC8-8107-4047-A095-193BEF2BD92A}" destId="{55C6E43D-8C12-6F46-8F13-366A8A72805F}" srcOrd="0" destOrd="0" presId="urn:microsoft.com/office/officeart/2005/8/layout/process4"/>
    <dgm:cxn modelId="{84664092-54E7-B444-8D78-80827F5C79EB}" type="presOf" srcId="{692D2FC6-5E23-4B63-912B-82C622C8A7A3}" destId="{D1F3A7F6-44A5-474B-9078-5F0F5A61ABFB}" srcOrd="0" destOrd="0" presId="urn:microsoft.com/office/officeart/2005/8/layout/process4"/>
    <dgm:cxn modelId="{25D677A5-A2DC-4A4A-9D9D-8084351D4D4A}" srcId="{3590A553-F4AB-4DD8-B7B2-D71668CD08D2}" destId="{CF94BCC8-8107-4047-A095-193BEF2BD92A}" srcOrd="0" destOrd="0" parTransId="{7EF97655-6B29-4C49-9B6C-CF20B0B05F99}" sibTransId="{1FE635B2-C1DB-4D49-83CE-AF7FD21978F4}"/>
    <dgm:cxn modelId="{DE3A45CE-B2DA-42F4-AEC6-65B1E9915C5C}" srcId="{C04AFCC4-919F-411B-8678-E9AA4A0BF29C}" destId="{CA144C89-7504-45BA-9F7D-50075F4ADDCF}" srcOrd="1" destOrd="0" parTransId="{1DA4A826-4C89-4995-AA2A-7615596F2DE0}" sibTransId="{BF1E1120-A9EB-4152-B44B-5CDFC74CCF63}"/>
    <dgm:cxn modelId="{CBAC63D7-9CA9-4E48-9916-2AE1977F1CFC}" type="presOf" srcId="{C04AFCC4-919F-411B-8678-E9AA4A0BF29C}" destId="{31423440-1F23-724A-889F-E747E066C536}" srcOrd="1" destOrd="0" presId="urn:microsoft.com/office/officeart/2005/8/layout/process4"/>
    <dgm:cxn modelId="{65B705E0-577E-504C-9EB0-6FEFE6A57179}" type="presOf" srcId="{3590A553-F4AB-4DD8-B7B2-D71668CD08D2}" destId="{AC520C9F-F7A5-764B-A639-E0C41669F039}" srcOrd="0" destOrd="0" presId="urn:microsoft.com/office/officeart/2005/8/layout/process4"/>
    <dgm:cxn modelId="{A26494F8-0BB9-400E-BF46-24895F629761}" srcId="{3590A553-F4AB-4DD8-B7B2-D71668CD08D2}" destId="{692D2FC6-5E23-4B63-912B-82C622C8A7A3}" srcOrd="2" destOrd="0" parTransId="{F816F3C8-5918-4F70-8620-8DD2BC239571}" sibTransId="{3FE645CE-5082-46BE-96B0-7384FD253677}"/>
    <dgm:cxn modelId="{BDFE241B-9832-F840-A0A1-BCF7E47FEB85}" type="presParOf" srcId="{AC520C9F-F7A5-764B-A639-E0C41669F039}" destId="{37684A97-10AD-384D-A427-92A158AF4819}" srcOrd="0" destOrd="0" presId="urn:microsoft.com/office/officeart/2005/8/layout/process4"/>
    <dgm:cxn modelId="{1F999468-F9D1-8942-B629-D2D4D47A26C9}" type="presParOf" srcId="{37684A97-10AD-384D-A427-92A158AF4819}" destId="{D1F3A7F6-44A5-474B-9078-5F0F5A61ABFB}" srcOrd="0" destOrd="0" presId="urn:microsoft.com/office/officeart/2005/8/layout/process4"/>
    <dgm:cxn modelId="{4D8AA6BD-B405-3241-A7FB-F3F9BCD00025}" type="presParOf" srcId="{AC520C9F-F7A5-764B-A639-E0C41669F039}" destId="{E1186382-2B03-6448-BAD2-80FAFF04C7A3}" srcOrd="1" destOrd="0" presId="urn:microsoft.com/office/officeart/2005/8/layout/process4"/>
    <dgm:cxn modelId="{DCA24F0C-B085-144B-AE2B-004954D3E289}" type="presParOf" srcId="{AC520C9F-F7A5-764B-A639-E0C41669F039}" destId="{20D95513-2B6D-8B47-AD9A-E93FE86750AC}" srcOrd="2" destOrd="0" presId="urn:microsoft.com/office/officeart/2005/8/layout/process4"/>
    <dgm:cxn modelId="{84725259-C7B6-9E4C-93DD-0198DF34EC9D}" type="presParOf" srcId="{20D95513-2B6D-8B47-AD9A-E93FE86750AC}" destId="{4FD3ED40-68E6-8E49-BF77-70F48BF5E446}" srcOrd="0" destOrd="0" presId="urn:microsoft.com/office/officeart/2005/8/layout/process4"/>
    <dgm:cxn modelId="{A5C1157E-A293-7E40-ADB4-564B316B4ECB}" type="presParOf" srcId="{20D95513-2B6D-8B47-AD9A-E93FE86750AC}" destId="{31423440-1F23-724A-889F-E747E066C536}" srcOrd="1" destOrd="0" presId="urn:microsoft.com/office/officeart/2005/8/layout/process4"/>
    <dgm:cxn modelId="{590264AC-C845-DB4D-B55D-E2EF01FDEBA9}" type="presParOf" srcId="{20D95513-2B6D-8B47-AD9A-E93FE86750AC}" destId="{CB247F2B-EBFF-6D42-A786-EE83B1FDBC27}" srcOrd="2" destOrd="0" presId="urn:microsoft.com/office/officeart/2005/8/layout/process4"/>
    <dgm:cxn modelId="{A0AFE667-19E4-6B43-86E2-98F124C74565}" type="presParOf" srcId="{CB247F2B-EBFF-6D42-A786-EE83B1FDBC27}" destId="{D9B01CE9-B81D-F64B-A666-5CCFBCE75060}" srcOrd="0" destOrd="0" presId="urn:microsoft.com/office/officeart/2005/8/layout/process4"/>
    <dgm:cxn modelId="{96AF50F0-5B79-414F-BBD2-D6A9F4081FF7}" type="presParOf" srcId="{CB247F2B-EBFF-6D42-A786-EE83B1FDBC27}" destId="{F6DC2BF7-45E4-324C-95D2-3F8E2CF0B824}" srcOrd="1" destOrd="0" presId="urn:microsoft.com/office/officeart/2005/8/layout/process4"/>
    <dgm:cxn modelId="{CC372A09-EB80-5445-BA9C-ECCA063653A2}" type="presParOf" srcId="{AC520C9F-F7A5-764B-A639-E0C41669F039}" destId="{EC57B124-F518-1442-9F90-5A75C18C7128}" srcOrd="3" destOrd="0" presId="urn:microsoft.com/office/officeart/2005/8/layout/process4"/>
    <dgm:cxn modelId="{862F06B5-B98E-684B-84E4-28D1B912673E}" type="presParOf" srcId="{AC520C9F-F7A5-764B-A639-E0C41669F039}" destId="{665C2C6F-E793-E149-A047-E478A5D785A6}" srcOrd="4" destOrd="0" presId="urn:microsoft.com/office/officeart/2005/8/layout/process4"/>
    <dgm:cxn modelId="{1B50AA82-42BF-F24A-9AB0-6887FC58102A}" type="presParOf" srcId="{665C2C6F-E793-E149-A047-E478A5D785A6}" destId="{55C6E43D-8C12-6F46-8F13-366A8A72805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F4A77-CD10-4820-B621-C81286A1A8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24124D7-21E1-4D23-8C88-9B72CC7FEE19}">
      <dgm:prSet custT="1"/>
      <dgm:spPr/>
      <dgm:t>
        <a:bodyPr/>
        <a:lstStyle/>
        <a:p>
          <a:r>
            <a:rPr lang="fr-FR" sz="2400"/>
            <a:t>Facteurs de risques connus ou probables:</a:t>
          </a:r>
          <a:endParaRPr lang="en-US" sz="2400"/>
        </a:p>
      </dgm:t>
    </dgm:pt>
    <dgm:pt modelId="{648685C1-3B37-47B2-997E-E014DF3FE631}" type="parTrans" cxnId="{7B16D37F-4E49-4401-BC5A-3B836FF31F2E}">
      <dgm:prSet/>
      <dgm:spPr/>
      <dgm:t>
        <a:bodyPr/>
        <a:lstStyle/>
        <a:p>
          <a:endParaRPr lang="en-US"/>
        </a:p>
      </dgm:t>
    </dgm:pt>
    <dgm:pt modelId="{A576D0BD-E5A0-4E0A-8793-548900D1CD74}" type="sibTrans" cxnId="{7B16D37F-4E49-4401-BC5A-3B836FF31F2E}">
      <dgm:prSet/>
      <dgm:spPr/>
      <dgm:t>
        <a:bodyPr/>
        <a:lstStyle/>
        <a:p>
          <a:endParaRPr lang="en-US"/>
        </a:p>
      </dgm:t>
    </dgm:pt>
    <dgm:pt modelId="{D8BF7661-117A-4470-9346-6AAEE3453CE4}">
      <dgm:prSet custT="1"/>
      <dgm:spPr/>
      <dgm:t>
        <a:bodyPr/>
        <a:lstStyle/>
        <a:p>
          <a:r>
            <a:rPr lang="fr-FR" sz="1800" b="1" dirty="0"/>
            <a:t>Age du receveur (&gt;60 ans)</a:t>
          </a:r>
          <a:endParaRPr lang="en-US" sz="1800" b="1" dirty="0"/>
        </a:p>
      </dgm:t>
    </dgm:pt>
    <dgm:pt modelId="{CF7BA734-AF77-4168-AB9A-C6E91D74A427}" type="parTrans" cxnId="{1170EA3C-8773-4D35-A02A-D64B653E40D0}">
      <dgm:prSet/>
      <dgm:spPr/>
      <dgm:t>
        <a:bodyPr/>
        <a:lstStyle/>
        <a:p>
          <a:endParaRPr lang="en-US"/>
        </a:p>
      </dgm:t>
    </dgm:pt>
    <dgm:pt modelId="{164ED57B-8C01-44F3-90FA-65529AC2FF95}" type="sibTrans" cxnId="{1170EA3C-8773-4D35-A02A-D64B653E40D0}">
      <dgm:prSet/>
      <dgm:spPr/>
      <dgm:t>
        <a:bodyPr/>
        <a:lstStyle/>
        <a:p>
          <a:endParaRPr lang="en-US"/>
        </a:p>
      </dgm:t>
    </dgm:pt>
    <dgm:pt modelId="{8D74EA81-F9F6-4C38-A7FE-CA16AC059A34}">
      <dgm:prSet custT="1"/>
      <dgm:spPr/>
      <dgm:t>
        <a:bodyPr/>
        <a:lstStyle/>
        <a:p>
          <a:r>
            <a:rPr lang="fr-FR" sz="1800" b="1" dirty="0"/>
            <a:t>Obésité du receveur</a:t>
          </a:r>
          <a:endParaRPr lang="en-US" sz="1800" b="1" dirty="0"/>
        </a:p>
      </dgm:t>
    </dgm:pt>
    <dgm:pt modelId="{85AD105E-370D-4957-9046-BD077F622B05}" type="parTrans" cxnId="{97D7B9E0-8122-4CB8-895B-97B7163DD2D8}">
      <dgm:prSet/>
      <dgm:spPr/>
      <dgm:t>
        <a:bodyPr/>
        <a:lstStyle/>
        <a:p>
          <a:endParaRPr lang="en-US"/>
        </a:p>
      </dgm:t>
    </dgm:pt>
    <dgm:pt modelId="{EFA5D0A6-F2DE-4F8A-BD43-03A774DD6C93}" type="sibTrans" cxnId="{97D7B9E0-8122-4CB8-895B-97B7163DD2D8}">
      <dgm:prSet/>
      <dgm:spPr/>
      <dgm:t>
        <a:bodyPr/>
        <a:lstStyle/>
        <a:p>
          <a:endParaRPr lang="en-US"/>
        </a:p>
      </dgm:t>
    </dgm:pt>
    <dgm:pt modelId="{18F82360-0A01-4274-9A25-C7AEE7A311C6}">
      <dgm:prSet custT="1"/>
      <dgm:spPr/>
      <dgm:t>
        <a:bodyPr/>
        <a:lstStyle/>
        <a:p>
          <a:r>
            <a:rPr lang="fr-FR" sz="1800" b="1" dirty="0"/>
            <a:t>Pathologies cardiovasculaires</a:t>
          </a:r>
          <a:endParaRPr lang="en-US" sz="1800" b="1" dirty="0"/>
        </a:p>
      </dgm:t>
    </dgm:pt>
    <dgm:pt modelId="{8AE67E95-54D9-4813-BC6D-ACFE891296D2}" type="parTrans" cxnId="{98F64BC9-A048-4929-926E-DAE6E9DAA268}">
      <dgm:prSet/>
      <dgm:spPr/>
      <dgm:t>
        <a:bodyPr/>
        <a:lstStyle/>
        <a:p>
          <a:endParaRPr lang="en-US"/>
        </a:p>
      </dgm:t>
    </dgm:pt>
    <dgm:pt modelId="{52D58A05-C10E-400E-8D48-FD70AECCD32A}" type="sibTrans" cxnId="{98F64BC9-A048-4929-926E-DAE6E9DAA268}">
      <dgm:prSet/>
      <dgm:spPr/>
      <dgm:t>
        <a:bodyPr/>
        <a:lstStyle/>
        <a:p>
          <a:endParaRPr lang="en-US"/>
        </a:p>
      </dgm:t>
    </dgm:pt>
    <dgm:pt modelId="{9CCBA399-FC2A-4822-9687-58CD438C09F6}">
      <dgm:prSet custT="1"/>
      <dgm:spPr/>
      <dgm:t>
        <a:bodyPr/>
        <a:lstStyle/>
        <a:p>
          <a:r>
            <a:rPr lang="fr-FR" sz="1800" b="1" dirty="0"/>
            <a:t>Diabète</a:t>
          </a:r>
          <a:endParaRPr lang="en-US" sz="1800" b="1" dirty="0"/>
        </a:p>
      </dgm:t>
    </dgm:pt>
    <dgm:pt modelId="{04009B97-9DED-4044-B7FD-F491BCCFC1CF}" type="parTrans" cxnId="{B0763C10-4397-47D7-ABE7-AC2FB89E6861}">
      <dgm:prSet/>
      <dgm:spPr/>
      <dgm:t>
        <a:bodyPr/>
        <a:lstStyle/>
        <a:p>
          <a:endParaRPr lang="en-US"/>
        </a:p>
      </dgm:t>
    </dgm:pt>
    <dgm:pt modelId="{FF359A41-6B0D-49D3-9442-B268209F78D8}" type="sibTrans" cxnId="{B0763C10-4397-47D7-ABE7-AC2FB89E6861}">
      <dgm:prSet/>
      <dgm:spPr/>
      <dgm:t>
        <a:bodyPr/>
        <a:lstStyle/>
        <a:p>
          <a:endParaRPr lang="en-US"/>
        </a:p>
      </dgm:t>
    </dgm:pt>
    <dgm:pt modelId="{FAEC9D17-015E-40B8-9976-D2D498252DD4}">
      <dgm:prSet custT="1"/>
      <dgm:spPr/>
      <dgm:t>
        <a:bodyPr/>
        <a:lstStyle/>
        <a:p>
          <a:r>
            <a:rPr lang="fr-FR" sz="1800" b="1" dirty="0"/>
            <a:t>ATCD respiratoires (BPCO </a:t>
          </a:r>
          <a:r>
            <a:rPr lang="fr-FR" sz="1800" b="1" dirty="0" err="1"/>
            <a:t>etc</a:t>
          </a:r>
          <a:r>
            <a:rPr lang="fr-FR" sz="1800" b="1" dirty="0"/>
            <a:t>)</a:t>
          </a:r>
          <a:endParaRPr lang="en-US" sz="1800" b="1" dirty="0"/>
        </a:p>
      </dgm:t>
    </dgm:pt>
    <dgm:pt modelId="{EBEBCDBE-4A52-489D-9EE9-B04B4712A5B5}" type="parTrans" cxnId="{CCECB256-CF3C-4392-A0ED-881656467DCF}">
      <dgm:prSet/>
      <dgm:spPr/>
      <dgm:t>
        <a:bodyPr/>
        <a:lstStyle/>
        <a:p>
          <a:endParaRPr lang="en-US"/>
        </a:p>
      </dgm:t>
    </dgm:pt>
    <dgm:pt modelId="{1F1B6D09-97FB-4451-BBB0-C2ED286B27BA}" type="sibTrans" cxnId="{CCECB256-CF3C-4392-A0ED-881656467DCF}">
      <dgm:prSet/>
      <dgm:spPr/>
      <dgm:t>
        <a:bodyPr/>
        <a:lstStyle/>
        <a:p>
          <a:endParaRPr lang="en-US"/>
        </a:p>
      </dgm:t>
    </dgm:pt>
    <dgm:pt modelId="{3A710966-C3F8-458E-93DB-811B5562D309}">
      <dgm:prSet custT="1"/>
      <dgm:spPr/>
      <dgm:t>
        <a:bodyPr/>
        <a:lstStyle/>
        <a:p>
          <a:r>
            <a:rPr lang="fr-FR" sz="1800" b="1" dirty="0"/>
            <a:t>Induction par </a:t>
          </a:r>
          <a:r>
            <a:rPr lang="fr-FR" sz="1800" b="1" dirty="0" err="1"/>
            <a:t>thymoglobuline</a:t>
          </a:r>
          <a:r>
            <a:rPr lang="fr-FR" sz="1800" b="1" dirty="0"/>
            <a:t>, responsable de lymphopénie </a:t>
          </a:r>
          <a:endParaRPr lang="en-US" sz="1800" b="1" dirty="0"/>
        </a:p>
      </dgm:t>
    </dgm:pt>
    <dgm:pt modelId="{B7A93244-217B-4B79-91BA-FCF98D3D0563}" type="parTrans" cxnId="{5806A77B-B0D6-4D2C-91CC-23CEC7FF76BF}">
      <dgm:prSet/>
      <dgm:spPr/>
      <dgm:t>
        <a:bodyPr/>
        <a:lstStyle/>
        <a:p>
          <a:endParaRPr lang="en-US"/>
        </a:p>
      </dgm:t>
    </dgm:pt>
    <dgm:pt modelId="{3BA1E6D0-8530-4F1C-B4A5-578BF7307DBE}" type="sibTrans" cxnId="{5806A77B-B0D6-4D2C-91CC-23CEC7FF76BF}">
      <dgm:prSet/>
      <dgm:spPr/>
      <dgm:t>
        <a:bodyPr/>
        <a:lstStyle/>
        <a:p>
          <a:endParaRPr lang="en-US"/>
        </a:p>
      </dgm:t>
    </dgm:pt>
    <dgm:pt modelId="{089F65E0-2722-435D-8110-A63CEC9DC417}">
      <dgm:prSet custT="1"/>
      <dgm:spPr/>
      <dgm:t>
        <a:bodyPr/>
        <a:lstStyle/>
        <a:p>
          <a:r>
            <a:rPr lang="fr-FR" sz="2400" b="1" dirty="0"/>
            <a:t>++ éviter l’accumulation de facteurs de risques</a:t>
          </a:r>
          <a:endParaRPr lang="en-US" sz="2400" dirty="0"/>
        </a:p>
      </dgm:t>
    </dgm:pt>
    <dgm:pt modelId="{03C300FB-E44F-4FE9-B3B5-0FA7A62EE9A4}" type="parTrans" cxnId="{6949D96B-C01C-484C-A3CA-0941A712F994}">
      <dgm:prSet/>
      <dgm:spPr/>
      <dgm:t>
        <a:bodyPr/>
        <a:lstStyle/>
        <a:p>
          <a:endParaRPr lang="en-US"/>
        </a:p>
      </dgm:t>
    </dgm:pt>
    <dgm:pt modelId="{365E01F0-E98E-4EB9-9C6F-F27622EBB6D4}" type="sibTrans" cxnId="{6949D96B-C01C-484C-A3CA-0941A712F994}">
      <dgm:prSet/>
      <dgm:spPr/>
      <dgm:t>
        <a:bodyPr/>
        <a:lstStyle/>
        <a:p>
          <a:endParaRPr lang="en-US"/>
        </a:p>
      </dgm:t>
    </dgm:pt>
    <dgm:pt modelId="{1C4E06BE-B54E-43A6-BBE2-78BC2A9474D5}">
      <dgm:prSet custT="1"/>
      <dgm:spPr/>
      <dgm:t>
        <a:bodyPr/>
        <a:lstStyle/>
        <a:p>
          <a:r>
            <a:rPr lang="fr-FR" sz="2400" dirty="0"/>
            <a:t>Possibilité de mettre certains patients </a:t>
          </a:r>
          <a:r>
            <a:rPr lang="fr-FR" sz="2400" b="1" dirty="0">
              <a:solidFill>
                <a:schemeClr val="tx1"/>
              </a:solidFill>
              <a:highlight>
                <a:srgbClr val="FFFF00"/>
              </a:highlight>
            </a:rPr>
            <a:t>en contre-indication temporaire</a:t>
          </a:r>
          <a:r>
            <a:rPr lang="fr-FR" sz="2400" dirty="0">
              <a:solidFill>
                <a:schemeClr val="tx1"/>
              </a:solidFill>
            </a:rPr>
            <a:t> </a:t>
          </a:r>
          <a:r>
            <a:rPr lang="fr-FR" sz="2400" dirty="0"/>
            <a:t>en fonction des facteurs de risque.</a:t>
          </a:r>
          <a:endParaRPr lang="en-US" sz="2400" dirty="0"/>
        </a:p>
      </dgm:t>
    </dgm:pt>
    <dgm:pt modelId="{B7329EDE-81CC-45A1-8960-9A964419F939}" type="parTrans" cxnId="{A1FD0A30-3BCB-4388-A3DC-00A21064DD82}">
      <dgm:prSet/>
      <dgm:spPr/>
      <dgm:t>
        <a:bodyPr/>
        <a:lstStyle/>
        <a:p>
          <a:endParaRPr lang="en-US"/>
        </a:p>
      </dgm:t>
    </dgm:pt>
    <dgm:pt modelId="{3DFDA34F-6091-4A70-9AA8-570A25EACE86}" type="sibTrans" cxnId="{A1FD0A30-3BCB-4388-A3DC-00A21064DD82}">
      <dgm:prSet/>
      <dgm:spPr/>
      <dgm:t>
        <a:bodyPr/>
        <a:lstStyle/>
        <a:p>
          <a:endParaRPr lang="en-US"/>
        </a:p>
      </dgm:t>
    </dgm:pt>
    <dgm:pt modelId="{09A07086-7845-AC44-9622-E8F4E72425DA}" type="pres">
      <dgm:prSet presAssocID="{917F4A77-CD10-4820-B621-C81286A1A8DD}" presName="linear" presStyleCnt="0">
        <dgm:presLayoutVars>
          <dgm:animLvl val="lvl"/>
          <dgm:resizeHandles val="exact"/>
        </dgm:presLayoutVars>
      </dgm:prSet>
      <dgm:spPr/>
    </dgm:pt>
    <dgm:pt modelId="{CCF57207-009D-C34C-BFFF-FEA666AC3B52}" type="pres">
      <dgm:prSet presAssocID="{124124D7-21E1-4D23-8C88-9B72CC7FEE19}" presName="parentText" presStyleLbl="node1" presStyleIdx="0" presStyleCnt="3">
        <dgm:presLayoutVars>
          <dgm:chMax val="0"/>
          <dgm:bulletEnabled val="1"/>
        </dgm:presLayoutVars>
      </dgm:prSet>
      <dgm:spPr/>
    </dgm:pt>
    <dgm:pt modelId="{50E97F55-E7A1-9740-B1F6-29F056AB6D7F}" type="pres">
      <dgm:prSet presAssocID="{124124D7-21E1-4D23-8C88-9B72CC7FEE19}" presName="childText" presStyleLbl="revTx" presStyleIdx="0" presStyleCnt="1">
        <dgm:presLayoutVars>
          <dgm:bulletEnabled val="1"/>
        </dgm:presLayoutVars>
      </dgm:prSet>
      <dgm:spPr/>
    </dgm:pt>
    <dgm:pt modelId="{946170BC-F1D9-1548-82F3-FBDDA0802674}" type="pres">
      <dgm:prSet presAssocID="{089F65E0-2722-435D-8110-A63CEC9DC417}" presName="parentText" presStyleLbl="node1" presStyleIdx="1" presStyleCnt="3">
        <dgm:presLayoutVars>
          <dgm:chMax val="0"/>
          <dgm:bulletEnabled val="1"/>
        </dgm:presLayoutVars>
      </dgm:prSet>
      <dgm:spPr/>
    </dgm:pt>
    <dgm:pt modelId="{B51E9D7A-C5AC-7F43-9F93-E46079AD8C5C}" type="pres">
      <dgm:prSet presAssocID="{365E01F0-E98E-4EB9-9C6F-F27622EBB6D4}" presName="spacer" presStyleCnt="0"/>
      <dgm:spPr/>
    </dgm:pt>
    <dgm:pt modelId="{CD9E0A91-DEB6-3F42-9B3A-E40B2DE01B49}" type="pres">
      <dgm:prSet presAssocID="{1C4E06BE-B54E-43A6-BBE2-78BC2A9474D5}" presName="parentText" presStyleLbl="node1" presStyleIdx="2" presStyleCnt="3">
        <dgm:presLayoutVars>
          <dgm:chMax val="0"/>
          <dgm:bulletEnabled val="1"/>
        </dgm:presLayoutVars>
      </dgm:prSet>
      <dgm:spPr/>
    </dgm:pt>
  </dgm:ptLst>
  <dgm:cxnLst>
    <dgm:cxn modelId="{B0763C10-4397-47D7-ABE7-AC2FB89E6861}" srcId="{124124D7-21E1-4D23-8C88-9B72CC7FEE19}" destId="{9CCBA399-FC2A-4822-9687-58CD438C09F6}" srcOrd="3" destOrd="0" parTransId="{04009B97-9DED-4044-B7FD-F491BCCFC1CF}" sibTransId="{FF359A41-6B0D-49D3-9442-B268209F78D8}"/>
    <dgm:cxn modelId="{A230F118-66FF-F04F-AF53-186BE778CC5E}" type="presOf" srcId="{9CCBA399-FC2A-4822-9687-58CD438C09F6}" destId="{50E97F55-E7A1-9740-B1F6-29F056AB6D7F}" srcOrd="0" destOrd="3" presId="urn:microsoft.com/office/officeart/2005/8/layout/vList2"/>
    <dgm:cxn modelId="{9498C81A-FD43-FE4C-B833-38F276EB5DAD}" type="presOf" srcId="{917F4A77-CD10-4820-B621-C81286A1A8DD}" destId="{09A07086-7845-AC44-9622-E8F4E72425DA}" srcOrd="0" destOrd="0" presId="urn:microsoft.com/office/officeart/2005/8/layout/vList2"/>
    <dgm:cxn modelId="{32D8C020-5475-A54C-B1FB-89D64D6511FB}" type="presOf" srcId="{FAEC9D17-015E-40B8-9976-D2D498252DD4}" destId="{50E97F55-E7A1-9740-B1F6-29F056AB6D7F}" srcOrd="0" destOrd="4" presId="urn:microsoft.com/office/officeart/2005/8/layout/vList2"/>
    <dgm:cxn modelId="{A1FD0A30-3BCB-4388-A3DC-00A21064DD82}" srcId="{917F4A77-CD10-4820-B621-C81286A1A8DD}" destId="{1C4E06BE-B54E-43A6-BBE2-78BC2A9474D5}" srcOrd="2" destOrd="0" parTransId="{B7329EDE-81CC-45A1-8960-9A964419F939}" sibTransId="{3DFDA34F-6091-4A70-9AA8-570A25EACE86}"/>
    <dgm:cxn modelId="{1170EA3C-8773-4D35-A02A-D64B653E40D0}" srcId="{124124D7-21E1-4D23-8C88-9B72CC7FEE19}" destId="{D8BF7661-117A-4470-9346-6AAEE3453CE4}" srcOrd="0" destOrd="0" parTransId="{CF7BA734-AF77-4168-AB9A-C6E91D74A427}" sibTransId="{164ED57B-8C01-44F3-90FA-65529AC2FF95}"/>
    <dgm:cxn modelId="{85EED644-37F8-3C43-836C-5C1A22193588}" type="presOf" srcId="{18F82360-0A01-4274-9A25-C7AEE7A311C6}" destId="{50E97F55-E7A1-9740-B1F6-29F056AB6D7F}" srcOrd="0" destOrd="2" presId="urn:microsoft.com/office/officeart/2005/8/layout/vList2"/>
    <dgm:cxn modelId="{CCECB256-CF3C-4392-A0ED-881656467DCF}" srcId="{124124D7-21E1-4D23-8C88-9B72CC7FEE19}" destId="{FAEC9D17-015E-40B8-9976-D2D498252DD4}" srcOrd="4" destOrd="0" parTransId="{EBEBCDBE-4A52-489D-9EE9-B04B4712A5B5}" sibTransId="{1F1B6D09-97FB-4451-BBB0-C2ED286B27BA}"/>
    <dgm:cxn modelId="{A2821560-2410-E54C-9B7E-0685D470A10B}" type="presOf" srcId="{3A710966-C3F8-458E-93DB-811B5562D309}" destId="{50E97F55-E7A1-9740-B1F6-29F056AB6D7F}" srcOrd="0" destOrd="5" presId="urn:microsoft.com/office/officeart/2005/8/layout/vList2"/>
    <dgm:cxn modelId="{7F96F265-0747-C340-BD98-25067D05F44C}" type="presOf" srcId="{124124D7-21E1-4D23-8C88-9B72CC7FEE19}" destId="{CCF57207-009D-C34C-BFFF-FEA666AC3B52}" srcOrd="0" destOrd="0" presId="urn:microsoft.com/office/officeart/2005/8/layout/vList2"/>
    <dgm:cxn modelId="{6949D96B-C01C-484C-A3CA-0941A712F994}" srcId="{917F4A77-CD10-4820-B621-C81286A1A8DD}" destId="{089F65E0-2722-435D-8110-A63CEC9DC417}" srcOrd="1" destOrd="0" parTransId="{03C300FB-E44F-4FE9-B3B5-0FA7A62EE9A4}" sibTransId="{365E01F0-E98E-4EB9-9C6F-F27622EBB6D4}"/>
    <dgm:cxn modelId="{7EEA1875-911D-414E-8192-D6BE87739137}" type="presOf" srcId="{8D74EA81-F9F6-4C38-A7FE-CA16AC059A34}" destId="{50E97F55-E7A1-9740-B1F6-29F056AB6D7F}" srcOrd="0" destOrd="1" presId="urn:microsoft.com/office/officeart/2005/8/layout/vList2"/>
    <dgm:cxn modelId="{5806A77B-B0D6-4D2C-91CC-23CEC7FF76BF}" srcId="{124124D7-21E1-4D23-8C88-9B72CC7FEE19}" destId="{3A710966-C3F8-458E-93DB-811B5562D309}" srcOrd="5" destOrd="0" parTransId="{B7A93244-217B-4B79-91BA-FCF98D3D0563}" sibTransId="{3BA1E6D0-8530-4F1C-B4A5-578BF7307DBE}"/>
    <dgm:cxn modelId="{88AFC17B-3EA2-E74A-9598-C11D47E1224F}" type="presOf" srcId="{089F65E0-2722-435D-8110-A63CEC9DC417}" destId="{946170BC-F1D9-1548-82F3-FBDDA0802674}" srcOrd="0" destOrd="0" presId="urn:microsoft.com/office/officeart/2005/8/layout/vList2"/>
    <dgm:cxn modelId="{7B16D37F-4E49-4401-BC5A-3B836FF31F2E}" srcId="{917F4A77-CD10-4820-B621-C81286A1A8DD}" destId="{124124D7-21E1-4D23-8C88-9B72CC7FEE19}" srcOrd="0" destOrd="0" parTransId="{648685C1-3B37-47B2-997E-E014DF3FE631}" sibTransId="{A576D0BD-E5A0-4E0A-8793-548900D1CD74}"/>
    <dgm:cxn modelId="{137AD49D-934E-1545-A219-8684E5129D53}" type="presOf" srcId="{1C4E06BE-B54E-43A6-BBE2-78BC2A9474D5}" destId="{CD9E0A91-DEB6-3F42-9B3A-E40B2DE01B49}" srcOrd="0" destOrd="0" presId="urn:microsoft.com/office/officeart/2005/8/layout/vList2"/>
    <dgm:cxn modelId="{E76460BF-F9A2-3543-B853-D48874D6279A}" type="presOf" srcId="{D8BF7661-117A-4470-9346-6AAEE3453CE4}" destId="{50E97F55-E7A1-9740-B1F6-29F056AB6D7F}" srcOrd="0" destOrd="0" presId="urn:microsoft.com/office/officeart/2005/8/layout/vList2"/>
    <dgm:cxn modelId="{98F64BC9-A048-4929-926E-DAE6E9DAA268}" srcId="{124124D7-21E1-4D23-8C88-9B72CC7FEE19}" destId="{18F82360-0A01-4274-9A25-C7AEE7A311C6}" srcOrd="2" destOrd="0" parTransId="{8AE67E95-54D9-4813-BC6D-ACFE891296D2}" sibTransId="{52D58A05-C10E-400E-8D48-FD70AECCD32A}"/>
    <dgm:cxn modelId="{97D7B9E0-8122-4CB8-895B-97B7163DD2D8}" srcId="{124124D7-21E1-4D23-8C88-9B72CC7FEE19}" destId="{8D74EA81-F9F6-4C38-A7FE-CA16AC059A34}" srcOrd="1" destOrd="0" parTransId="{85AD105E-370D-4957-9046-BD077F622B05}" sibTransId="{EFA5D0A6-F2DE-4F8A-BD43-03A774DD6C93}"/>
    <dgm:cxn modelId="{5756A69E-C3DD-C44D-9D20-D96C4C317D48}" type="presParOf" srcId="{09A07086-7845-AC44-9622-E8F4E72425DA}" destId="{CCF57207-009D-C34C-BFFF-FEA666AC3B52}" srcOrd="0" destOrd="0" presId="urn:microsoft.com/office/officeart/2005/8/layout/vList2"/>
    <dgm:cxn modelId="{8C56F431-C4B6-0746-8EE6-FFACD7920DAC}" type="presParOf" srcId="{09A07086-7845-AC44-9622-E8F4E72425DA}" destId="{50E97F55-E7A1-9740-B1F6-29F056AB6D7F}" srcOrd="1" destOrd="0" presId="urn:microsoft.com/office/officeart/2005/8/layout/vList2"/>
    <dgm:cxn modelId="{5EDBA2C6-ABAD-2C4E-919F-FE27B988D182}" type="presParOf" srcId="{09A07086-7845-AC44-9622-E8F4E72425DA}" destId="{946170BC-F1D9-1548-82F3-FBDDA0802674}" srcOrd="2" destOrd="0" presId="urn:microsoft.com/office/officeart/2005/8/layout/vList2"/>
    <dgm:cxn modelId="{5B60DB41-8285-5947-8E2B-632AC4702406}" type="presParOf" srcId="{09A07086-7845-AC44-9622-E8F4E72425DA}" destId="{B51E9D7A-C5AC-7F43-9F93-E46079AD8C5C}" srcOrd="3" destOrd="0" presId="urn:microsoft.com/office/officeart/2005/8/layout/vList2"/>
    <dgm:cxn modelId="{4CDA3B2D-D6E8-4D40-9EEE-A19E5BE2FA35}" type="presParOf" srcId="{09A07086-7845-AC44-9622-E8F4E72425DA}" destId="{CD9E0A91-DEB6-3F42-9B3A-E40B2DE01B4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6FADC-3CF1-4C4B-869F-5B1487EFDE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5375AB1-CB64-4CCE-824C-B7FB2FCAAE81}">
      <dgm:prSet/>
      <dgm:spPr/>
      <dgm:t>
        <a:bodyPr/>
        <a:lstStyle/>
        <a:p>
          <a:r>
            <a:rPr lang="fr-FR"/>
            <a:t>Prise en compte:</a:t>
          </a:r>
          <a:endParaRPr lang="en-US"/>
        </a:p>
      </dgm:t>
    </dgm:pt>
    <dgm:pt modelId="{B1EFB906-0776-400B-AA22-AB296C266F50}" type="parTrans" cxnId="{4B157A6B-88B2-47B1-A579-C3D029D1EDC7}">
      <dgm:prSet/>
      <dgm:spPr/>
      <dgm:t>
        <a:bodyPr/>
        <a:lstStyle/>
        <a:p>
          <a:endParaRPr lang="en-US"/>
        </a:p>
      </dgm:t>
    </dgm:pt>
    <dgm:pt modelId="{D93E2B12-9BA6-4449-9DC3-0911C27D294C}" type="sibTrans" cxnId="{4B157A6B-88B2-47B1-A579-C3D029D1EDC7}">
      <dgm:prSet/>
      <dgm:spPr/>
      <dgm:t>
        <a:bodyPr/>
        <a:lstStyle/>
        <a:p>
          <a:endParaRPr lang="en-US"/>
        </a:p>
      </dgm:t>
    </dgm:pt>
    <dgm:pt modelId="{503BD21B-5A5D-4D57-AC0A-28ED34167A98}">
      <dgm:prSet/>
      <dgm:spPr/>
      <dgm:t>
        <a:bodyPr/>
        <a:lstStyle/>
        <a:p>
          <a:r>
            <a:rPr lang="fr-FR"/>
            <a:t>Du bénéfice attendu de la greffe (par rapport au maintien en dialyse)</a:t>
          </a:r>
          <a:endParaRPr lang="en-US"/>
        </a:p>
      </dgm:t>
    </dgm:pt>
    <dgm:pt modelId="{91C790EC-01C1-4560-8EC2-923D700A0617}" type="parTrans" cxnId="{9C97C4E3-DF3C-48FC-B8C9-E5840DFED638}">
      <dgm:prSet/>
      <dgm:spPr/>
      <dgm:t>
        <a:bodyPr/>
        <a:lstStyle/>
        <a:p>
          <a:endParaRPr lang="en-US"/>
        </a:p>
      </dgm:t>
    </dgm:pt>
    <dgm:pt modelId="{ECDB1DE8-2FFB-4822-BCEE-911901BD9987}" type="sibTrans" cxnId="{9C97C4E3-DF3C-48FC-B8C9-E5840DFED638}">
      <dgm:prSet/>
      <dgm:spPr/>
      <dgm:t>
        <a:bodyPr/>
        <a:lstStyle/>
        <a:p>
          <a:endParaRPr lang="en-US"/>
        </a:p>
      </dgm:t>
    </dgm:pt>
    <dgm:pt modelId="{48D11E78-6809-40BD-A6C1-47E2A8AEA5B9}">
      <dgm:prSet/>
      <dgm:spPr/>
      <dgm:t>
        <a:bodyPr/>
        <a:lstStyle/>
        <a:p>
          <a:r>
            <a:rPr lang="fr-FR" dirty="0"/>
            <a:t>Des difficultés d’accès à la greffe</a:t>
          </a:r>
          <a:endParaRPr lang="en-US" dirty="0"/>
        </a:p>
      </dgm:t>
    </dgm:pt>
    <dgm:pt modelId="{A83EEFF8-248B-4DE9-AE62-8A7420F9D006}" type="parTrans" cxnId="{AB289FF2-03DE-4E87-9D84-7B6FBF4E3B99}">
      <dgm:prSet/>
      <dgm:spPr/>
      <dgm:t>
        <a:bodyPr/>
        <a:lstStyle/>
        <a:p>
          <a:endParaRPr lang="en-US"/>
        </a:p>
      </dgm:t>
    </dgm:pt>
    <dgm:pt modelId="{9B41ECB3-F657-4613-B8C8-F6A274CCBEB1}" type="sibTrans" cxnId="{AB289FF2-03DE-4E87-9D84-7B6FBF4E3B99}">
      <dgm:prSet/>
      <dgm:spPr/>
      <dgm:t>
        <a:bodyPr/>
        <a:lstStyle/>
        <a:p>
          <a:endParaRPr lang="en-US"/>
        </a:p>
      </dgm:t>
    </dgm:pt>
    <dgm:pt modelId="{C4427717-AB10-47F1-A9DF-BA1FF6DF110B}">
      <dgm:prSet/>
      <dgm:spPr/>
      <dgm:t>
        <a:bodyPr/>
        <a:lstStyle/>
        <a:p>
          <a:r>
            <a:rPr lang="fr-FR" dirty="0"/>
            <a:t>De l’urgence de la greffe (abord vasculaire…)</a:t>
          </a:r>
          <a:endParaRPr lang="en-US" dirty="0"/>
        </a:p>
      </dgm:t>
    </dgm:pt>
    <dgm:pt modelId="{5913B690-8734-4EB3-9E66-F7DF0F60E62B}" type="parTrans" cxnId="{DC3D4531-C10A-48EB-9A2F-96BD907C99E4}">
      <dgm:prSet/>
      <dgm:spPr/>
      <dgm:t>
        <a:bodyPr/>
        <a:lstStyle/>
        <a:p>
          <a:endParaRPr lang="en-US"/>
        </a:p>
      </dgm:t>
    </dgm:pt>
    <dgm:pt modelId="{A09340FE-2191-4489-8699-68F68676F6D6}" type="sibTrans" cxnId="{DC3D4531-C10A-48EB-9A2F-96BD907C99E4}">
      <dgm:prSet/>
      <dgm:spPr/>
      <dgm:t>
        <a:bodyPr/>
        <a:lstStyle/>
        <a:p>
          <a:endParaRPr lang="en-US"/>
        </a:p>
      </dgm:t>
    </dgm:pt>
    <dgm:pt modelId="{3DA4E9BE-C5AF-4EE5-A700-3ACF91112275}">
      <dgm:prSet/>
      <dgm:spPr/>
      <dgm:t>
        <a:bodyPr/>
        <a:lstStyle/>
        <a:p>
          <a:r>
            <a:rPr lang="fr-FR" b="1" dirty="0"/>
            <a:t>Des facteurs de risque de formes graves de </a:t>
          </a:r>
          <a:r>
            <a:rPr lang="fr-FR" b="1" dirty="0" err="1"/>
            <a:t>Covid</a:t>
          </a:r>
          <a:r>
            <a:rPr lang="fr-FR" b="1" dirty="0"/>
            <a:t> définies précédemment</a:t>
          </a:r>
          <a:endParaRPr lang="en-US" b="1" dirty="0"/>
        </a:p>
      </dgm:t>
    </dgm:pt>
    <dgm:pt modelId="{56A154A8-E6C1-402C-95FA-7C92449BE558}" type="parTrans" cxnId="{B0D7938B-F46D-4D3C-A530-889E894FE762}">
      <dgm:prSet/>
      <dgm:spPr/>
      <dgm:t>
        <a:bodyPr/>
        <a:lstStyle/>
        <a:p>
          <a:endParaRPr lang="en-US"/>
        </a:p>
      </dgm:t>
    </dgm:pt>
    <dgm:pt modelId="{68675429-5FD2-404D-A6F1-DEC3317FDD3D}" type="sibTrans" cxnId="{B0D7938B-F46D-4D3C-A530-889E894FE762}">
      <dgm:prSet/>
      <dgm:spPr/>
      <dgm:t>
        <a:bodyPr/>
        <a:lstStyle/>
        <a:p>
          <a:endParaRPr lang="en-US"/>
        </a:p>
      </dgm:t>
    </dgm:pt>
    <dgm:pt modelId="{BC299875-ABFC-44F3-81F4-C2BF381585BE}">
      <dgm:prSet/>
      <dgm:spPr/>
      <dgm:t>
        <a:bodyPr/>
        <a:lstStyle/>
        <a:p>
          <a:r>
            <a:rPr lang="fr-FR" dirty="0"/>
            <a:t>Des difficultés chirurgicales attendues et du temps anticipé  d’hospitalisation initiale </a:t>
          </a:r>
          <a:endParaRPr lang="en-US" dirty="0"/>
        </a:p>
      </dgm:t>
    </dgm:pt>
    <dgm:pt modelId="{FB3B42D5-BA42-4741-90B9-5F57FB724C38}" type="parTrans" cxnId="{F840B52E-9892-47FE-B1DF-2770331E18B6}">
      <dgm:prSet/>
      <dgm:spPr/>
      <dgm:t>
        <a:bodyPr/>
        <a:lstStyle/>
        <a:p>
          <a:endParaRPr lang="en-US"/>
        </a:p>
      </dgm:t>
    </dgm:pt>
    <dgm:pt modelId="{DA0B08B8-781E-4F46-820E-2442D3987096}" type="sibTrans" cxnId="{F840B52E-9892-47FE-B1DF-2770331E18B6}">
      <dgm:prSet/>
      <dgm:spPr/>
      <dgm:t>
        <a:bodyPr/>
        <a:lstStyle/>
        <a:p>
          <a:endParaRPr lang="en-US"/>
        </a:p>
      </dgm:t>
    </dgm:pt>
    <dgm:pt modelId="{522D4062-70EE-4B71-B593-00F95341D928}">
      <dgm:prSet/>
      <dgm:spPr/>
      <dgm:t>
        <a:bodyPr/>
        <a:lstStyle/>
        <a:p>
          <a:r>
            <a:rPr lang="fr-FR" dirty="0"/>
            <a:t>De la qualité du greffon et ischémie froide</a:t>
          </a:r>
          <a:endParaRPr lang="en-US" dirty="0"/>
        </a:p>
      </dgm:t>
    </dgm:pt>
    <dgm:pt modelId="{24964708-FF09-4B8F-87EB-A4A24D5619CE}" type="parTrans" cxnId="{28CF6C17-C53B-4AD2-8AB1-6DE0F579B5B2}">
      <dgm:prSet/>
      <dgm:spPr/>
      <dgm:t>
        <a:bodyPr/>
        <a:lstStyle/>
        <a:p>
          <a:endParaRPr lang="en-US"/>
        </a:p>
      </dgm:t>
    </dgm:pt>
    <dgm:pt modelId="{4FAD1738-4BCF-465C-B7C8-8C8D974C766C}" type="sibTrans" cxnId="{28CF6C17-C53B-4AD2-8AB1-6DE0F579B5B2}">
      <dgm:prSet/>
      <dgm:spPr/>
      <dgm:t>
        <a:bodyPr/>
        <a:lstStyle/>
        <a:p>
          <a:endParaRPr lang="en-US"/>
        </a:p>
      </dgm:t>
    </dgm:pt>
    <dgm:pt modelId="{7D13ACA1-C457-4034-9549-DB9CC1CDC04E}">
      <dgm:prSet/>
      <dgm:spPr/>
      <dgm:t>
        <a:bodyPr/>
        <a:lstStyle/>
        <a:p>
          <a:r>
            <a:rPr lang="fr-FR" dirty="0"/>
            <a:t>De la volonté et des possibilités de confinement du patient en post greffe</a:t>
          </a:r>
          <a:endParaRPr lang="en-US" dirty="0"/>
        </a:p>
      </dgm:t>
    </dgm:pt>
    <dgm:pt modelId="{ED7D9B5C-DCCF-4853-B4CE-054084BE924F}" type="parTrans" cxnId="{9367C33B-F730-4540-AD63-1CEAE06CF2DB}">
      <dgm:prSet/>
      <dgm:spPr/>
      <dgm:t>
        <a:bodyPr/>
        <a:lstStyle/>
        <a:p>
          <a:endParaRPr lang="en-US"/>
        </a:p>
      </dgm:t>
    </dgm:pt>
    <dgm:pt modelId="{65BADAE6-1ED1-4CA0-B557-2A80737C76BA}" type="sibTrans" cxnId="{9367C33B-F730-4540-AD63-1CEAE06CF2DB}">
      <dgm:prSet/>
      <dgm:spPr/>
      <dgm:t>
        <a:bodyPr/>
        <a:lstStyle/>
        <a:p>
          <a:endParaRPr lang="en-US"/>
        </a:p>
      </dgm:t>
    </dgm:pt>
    <dgm:pt modelId="{BC25732A-0306-4718-90E8-240DD5820883}">
      <dgm:prSet/>
      <dgm:spPr/>
      <dgm:t>
        <a:bodyPr/>
        <a:lstStyle/>
        <a:p>
          <a:r>
            <a:rPr lang="fr-FR"/>
            <a:t>Evaluation individuelle et seniorisée du rapport bénéfice /risque avant acceptation du greffon </a:t>
          </a:r>
          <a:endParaRPr lang="en-US"/>
        </a:p>
      </dgm:t>
    </dgm:pt>
    <dgm:pt modelId="{0E398213-03AA-4057-ABB3-D706FADE71CA}" type="parTrans" cxnId="{37FE6355-2530-40D8-8A41-D59B5BA2A503}">
      <dgm:prSet/>
      <dgm:spPr/>
      <dgm:t>
        <a:bodyPr/>
        <a:lstStyle/>
        <a:p>
          <a:endParaRPr lang="en-US"/>
        </a:p>
      </dgm:t>
    </dgm:pt>
    <dgm:pt modelId="{685BE6C9-A169-4F04-9147-14B221205F95}" type="sibTrans" cxnId="{37FE6355-2530-40D8-8A41-D59B5BA2A503}">
      <dgm:prSet/>
      <dgm:spPr/>
      <dgm:t>
        <a:bodyPr/>
        <a:lstStyle/>
        <a:p>
          <a:endParaRPr lang="en-US"/>
        </a:p>
      </dgm:t>
    </dgm:pt>
    <dgm:pt modelId="{1ED219A7-56C1-0844-8AD0-F1F673B30A13}" type="pres">
      <dgm:prSet presAssocID="{9B16FADC-3CF1-4C4B-869F-5B1487EFDED6}" presName="linear" presStyleCnt="0">
        <dgm:presLayoutVars>
          <dgm:animLvl val="lvl"/>
          <dgm:resizeHandles val="exact"/>
        </dgm:presLayoutVars>
      </dgm:prSet>
      <dgm:spPr/>
    </dgm:pt>
    <dgm:pt modelId="{F828FCAE-C066-F644-99D3-3BDC0832418A}" type="pres">
      <dgm:prSet presAssocID="{75375AB1-CB64-4CCE-824C-B7FB2FCAAE81}" presName="parentText" presStyleLbl="node1" presStyleIdx="0" presStyleCnt="2">
        <dgm:presLayoutVars>
          <dgm:chMax val="0"/>
          <dgm:bulletEnabled val="1"/>
        </dgm:presLayoutVars>
      </dgm:prSet>
      <dgm:spPr/>
    </dgm:pt>
    <dgm:pt modelId="{49E6D9F9-3174-E74B-B8E7-4E9EFEF597B5}" type="pres">
      <dgm:prSet presAssocID="{75375AB1-CB64-4CCE-824C-B7FB2FCAAE81}" presName="childText" presStyleLbl="revTx" presStyleIdx="0" presStyleCnt="1">
        <dgm:presLayoutVars>
          <dgm:bulletEnabled val="1"/>
        </dgm:presLayoutVars>
      </dgm:prSet>
      <dgm:spPr/>
    </dgm:pt>
    <dgm:pt modelId="{B949C2B1-7A31-C241-A654-F7342CD2909F}" type="pres">
      <dgm:prSet presAssocID="{BC25732A-0306-4718-90E8-240DD5820883}" presName="parentText" presStyleLbl="node1" presStyleIdx="1" presStyleCnt="2">
        <dgm:presLayoutVars>
          <dgm:chMax val="0"/>
          <dgm:bulletEnabled val="1"/>
        </dgm:presLayoutVars>
      </dgm:prSet>
      <dgm:spPr/>
    </dgm:pt>
  </dgm:ptLst>
  <dgm:cxnLst>
    <dgm:cxn modelId="{9FA28607-B771-9A4E-B79E-8D172A002F1D}" type="presOf" srcId="{BC25732A-0306-4718-90E8-240DD5820883}" destId="{B949C2B1-7A31-C241-A654-F7342CD2909F}" srcOrd="0" destOrd="0" presId="urn:microsoft.com/office/officeart/2005/8/layout/vList2"/>
    <dgm:cxn modelId="{28CF6C17-C53B-4AD2-8AB1-6DE0F579B5B2}" srcId="{75375AB1-CB64-4CCE-824C-B7FB2FCAAE81}" destId="{522D4062-70EE-4B71-B593-00F95341D928}" srcOrd="5" destOrd="0" parTransId="{24964708-FF09-4B8F-87EB-A4A24D5619CE}" sibTransId="{4FAD1738-4BCF-465C-B7C8-8C8D974C766C}"/>
    <dgm:cxn modelId="{F840B52E-9892-47FE-B1DF-2770331E18B6}" srcId="{75375AB1-CB64-4CCE-824C-B7FB2FCAAE81}" destId="{BC299875-ABFC-44F3-81F4-C2BF381585BE}" srcOrd="4" destOrd="0" parTransId="{FB3B42D5-BA42-4741-90B9-5F57FB724C38}" sibTransId="{DA0B08B8-781E-4F46-820E-2442D3987096}"/>
    <dgm:cxn modelId="{DC3D4531-C10A-48EB-9A2F-96BD907C99E4}" srcId="{75375AB1-CB64-4CCE-824C-B7FB2FCAAE81}" destId="{C4427717-AB10-47F1-A9DF-BA1FF6DF110B}" srcOrd="2" destOrd="0" parTransId="{5913B690-8734-4EB3-9E66-F7DF0F60E62B}" sibTransId="{A09340FE-2191-4489-8699-68F68676F6D6}"/>
    <dgm:cxn modelId="{9367C33B-F730-4540-AD63-1CEAE06CF2DB}" srcId="{75375AB1-CB64-4CCE-824C-B7FB2FCAAE81}" destId="{7D13ACA1-C457-4034-9549-DB9CC1CDC04E}" srcOrd="6" destOrd="0" parTransId="{ED7D9B5C-DCCF-4853-B4CE-054084BE924F}" sibTransId="{65BADAE6-1ED1-4CA0-B557-2A80737C76BA}"/>
    <dgm:cxn modelId="{EAB29942-F33C-C140-B4FF-6C69C3A7366A}" type="presOf" srcId="{7D13ACA1-C457-4034-9549-DB9CC1CDC04E}" destId="{49E6D9F9-3174-E74B-B8E7-4E9EFEF597B5}" srcOrd="0" destOrd="6" presId="urn:microsoft.com/office/officeart/2005/8/layout/vList2"/>
    <dgm:cxn modelId="{15E56549-DB77-EA41-A066-01C108D59198}" type="presOf" srcId="{BC299875-ABFC-44F3-81F4-C2BF381585BE}" destId="{49E6D9F9-3174-E74B-B8E7-4E9EFEF597B5}" srcOrd="0" destOrd="4" presId="urn:microsoft.com/office/officeart/2005/8/layout/vList2"/>
    <dgm:cxn modelId="{BC476C50-04DF-2C42-954F-94F363B8C3E2}" type="presOf" srcId="{75375AB1-CB64-4CCE-824C-B7FB2FCAAE81}" destId="{F828FCAE-C066-F644-99D3-3BDC0832418A}" srcOrd="0" destOrd="0" presId="urn:microsoft.com/office/officeart/2005/8/layout/vList2"/>
    <dgm:cxn modelId="{2037C450-458E-7B41-8F4F-E6E0F05B0A46}" type="presOf" srcId="{503BD21B-5A5D-4D57-AC0A-28ED34167A98}" destId="{49E6D9F9-3174-E74B-B8E7-4E9EFEF597B5}" srcOrd="0" destOrd="0" presId="urn:microsoft.com/office/officeart/2005/8/layout/vList2"/>
    <dgm:cxn modelId="{37FE6355-2530-40D8-8A41-D59B5BA2A503}" srcId="{9B16FADC-3CF1-4C4B-869F-5B1487EFDED6}" destId="{BC25732A-0306-4718-90E8-240DD5820883}" srcOrd="1" destOrd="0" parTransId="{0E398213-03AA-4057-ABB3-D706FADE71CA}" sibTransId="{685BE6C9-A169-4F04-9147-14B221205F95}"/>
    <dgm:cxn modelId="{89443864-0490-F44A-9503-D7D2218D0012}" type="presOf" srcId="{9B16FADC-3CF1-4C4B-869F-5B1487EFDED6}" destId="{1ED219A7-56C1-0844-8AD0-F1F673B30A13}" srcOrd="0" destOrd="0" presId="urn:microsoft.com/office/officeart/2005/8/layout/vList2"/>
    <dgm:cxn modelId="{4B157A6B-88B2-47B1-A579-C3D029D1EDC7}" srcId="{9B16FADC-3CF1-4C4B-869F-5B1487EFDED6}" destId="{75375AB1-CB64-4CCE-824C-B7FB2FCAAE81}" srcOrd="0" destOrd="0" parTransId="{B1EFB906-0776-400B-AA22-AB296C266F50}" sibTransId="{D93E2B12-9BA6-4449-9DC3-0911C27D294C}"/>
    <dgm:cxn modelId="{2839D188-C51C-3147-A019-23D34B4E339C}" type="presOf" srcId="{48D11E78-6809-40BD-A6C1-47E2A8AEA5B9}" destId="{49E6D9F9-3174-E74B-B8E7-4E9EFEF597B5}" srcOrd="0" destOrd="1" presId="urn:microsoft.com/office/officeart/2005/8/layout/vList2"/>
    <dgm:cxn modelId="{B0D7938B-F46D-4D3C-A530-889E894FE762}" srcId="{75375AB1-CB64-4CCE-824C-B7FB2FCAAE81}" destId="{3DA4E9BE-C5AF-4EE5-A700-3ACF91112275}" srcOrd="3" destOrd="0" parTransId="{56A154A8-E6C1-402C-95FA-7C92449BE558}" sibTransId="{68675429-5FD2-404D-A6F1-DEC3317FDD3D}"/>
    <dgm:cxn modelId="{17407F9B-236B-D742-9EA1-C5834B75501A}" type="presOf" srcId="{3DA4E9BE-C5AF-4EE5-A700-3ACF91112275}" destId="{49E6D9F9-3174-E74B-B8E7-4E9EFEF597B5}" srcOrd="0" destOrd="3" presId="urn:microsoft.com/office/officeart/2005/8/layout/vList2"/>
    <dgm:cxn modelId="{99B63BA5-D3B7-324D-94ED-D789FE089BF3}" type="presOf" srcId="{522D4062-70EE-4B71-B593-00F95341D928}" destId="{49E6D9F9-3174-E74B-B8E7-4E9EFEF597B5}" srcOrd="0" destOrd="5" presId="urn:microsoft.com/office/officeart/2005/8/layout/vList2"/>
    <dgm:cxn modelId="{376231BF-8977-5640-95B5-33244CC2FD29}" type="presOf" srcId="{C4427717-AB10-47F1-A9DF-BA1FF6DF110B}" destId="{49E6D9F9-3174-E74B-B8E7-4E9EFEF597B5}" srcOrd="0" destOrd="2" presId="urn:microsoft.com/office/officeart/2005/8/layout/vList2"/>
    <dgm:cxn modelId="{9C97C4E3-DF3C-48FC-B8C9-E5840DFED638}" srcId="{75375AB1-CB64-4CCE-824C-B7FB2FCAAE81}" destId="{503BD21B-5A5D-4D57-AC0A-28ED34167A98}" srcOrd="0" destOrd="0" parTransId="{91C790EC-01C1-4560-8EC2-923D700A0617}" sibTransId="{ECDB1DE8-2FFB-4822-BCEE-911901BD9987}"/>
    <dgm:cxn modelId="{AB289FF2-03DE-4E87-9D84-7B6FBF4E3B99}" srcId="{75375AB1-CB64-4CCE-824C-B7FB2FCAAE81}" destId="{48D11E78-6809-40BD-A6C1-47E2A8AEA5B9}" srcOrd="1" destOrd="0" parTransId="{A83EEFF8-248B-4DE9-AE62-8A7420F9D006}" sibTransId="{9B41ECB3-F657-4613-B8C8-F6A274CCBEB1}"/>
    <dgm:cxn modelId="{AA1757CE-2C30-6B4E-A817-577340B39890}" type="presParOf" srcId="{1ED219A7-56C1-0844-8AD0-F1F673B30A13}" destId="{F828FCAE-C066-F644-99D3-3BDC0832418A}" srcOrd="0" destOrd="0" presId="urn:microsoft.com/office/officeart/2005/8/layout/vList2"/>
    <dgm:cxn modelId="{548849AA-AA1D-354C-875C-FF5B5E5D7CCD}" type="presParOf" srcId="{1ED219A7-56C1-0844-8AD0-F1F673B30A13}" destId="{49E6D9F9-3174-E74B-B8E7-4E9EFEF597B5}" srcOrd="1" destOrd="0" presId="urn:microsoft.com/office/officeart/2005/8/layout/vList2"/>
    <dgm:cxn modelId="{B984E16E-9999-4246-909F-27D5FE73AAF6}" type="presParOf" srcId="{1ED219A7-56C1-0844-8AD0-F1F673B30A13}" destId="{B949C2B1-7A31-C241-A654-F7342CD2909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8C73D0-00F5-4CB1-BFD6-E0ECFDB81B9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2FDE3F2-18C8-4038-944F-476460055148}">
      <dgm:prSet/>
      <dgm:spPr/>
      <dgm:t>
        <a:bodyPr/>
        <a:lstStyle/>
        <a:p>
          <a:r>
            <a:rPr lang="fr-FR"/>
            <a:t>Les greffes suivantes peuvent être envisagées lorsqu’elles sont possibles et après information individuelle des patients:</a:t>
          </a:r>
          <a:endParaRPr lang="en-US"/>
        </a:p>
      </dgm:t>
    </dgm:pt>
    <dgm:pt modelId="{3AE5AF11-8B16-4120-BD10-3A3A14B7329E}" type="parTrans" cxnId="{A249A954-F1C0-4A55-A785-9A865EBC3C0F}">
      <dgm:prSet/>
      <dgm:spPr/>
      <dgm:t>
        <a:bodyPr/>
        <a:lstStyle/>
        <a:p>
          <a:endParaRPr lang="en-US"/>
        </a:p>
      </dgm:t>
    </dgm:pt>
    <dgm:pt modelId="{0420304A-62CF-49C8-9330-A39D639858C8}" type="sibTrans" cxnId="{A249A954-F1C0-4A55-A785-9A865EBC3C0F}">
      <dgm:prSet/>
      <dgm:spPr/>
      <dgm:t>
        <a:bodyPr/>
        <a:lstStyle/>
        <a:p>
          <a:endParaRPr lang="en-US"/>
        </a:p>
      </dgm:t>
    </dgm:pt>
    <dgm:pt modelId="{68CBC629-0FD6-4C55-A018-414166B0DA99}">
      <dgm:prSet/>
      <dgm:spPr/>
      <dgm:t>
        <a:bodyPr/>
        <a:lstStyle/>
        <a:p>
          <a:r>
            <a:rPr lang="fr-FR" dirty="0"/>
            <a:t>Transplantation de donneur vivant: ABO compatibles</a:t>
          </a:r>
          <a:endParaRPr lang="en-US" dirty="0"/>
        </a:p>
      </dgm:t>
    </dgm:pt>
    <dgm:pt modelId="{330A0B4B-BDCD-49A2-A440-63F4D9BF8502}" type="parTrans" cxnId="{86499602-4C5A-4121-9E71-222C2D31163B}">
      <dgm:prSet/>
      <dgm:spPr/>
      <dgm:t>
        <a:bodyPr/>
        <a:lstStyle/>
        <a:p>
          <a:endParaRPr lang="en-US"/>
        </a:p>
      </dgm:t>
    </dgm:pt>
    <dgm:pt modelId="{79901B02-E432-41CE-8236-16E7088DADD1}" type="sibTrans" cxnId="{86499602-4C5A-4121-9E71-222C2D31163B}">
      <dgm:prSet/>
      <dgm:spPr/>
      <dgm:t>
        <a:bodyPr/>
        <a:lstStyle/>
        <a:p>
          <a:endParaRPr lang="en-US"/>
        </a:p>
      </dgm:t>
    </dgm:pt>
    <dgm:pt modelId="{5E1098CE-6D88-4694-8A50-645948F0C464}">
      <dgm:prSet/>
      <dgm:spPr/>
      <dgm:t>
        <a:bodyPr/>
        <a:lstStyle/>
        <a:p>
          <a:r>
            <a:rPr lang="fr-FR"/>
            <a:t>Ne sont pas recommandées</a:t>
          </a:r>
          <a:endParaRPr lang="en-US"/>
        </a:p>
      </dgm:t>
    </dgm:pt>
    <dgm:pt modelId="{3B767EFA-DAB3-4948-8484-6F6D6D317347}" type="parTrans" cxnId="{172830FE-205F-42A3-BD1A-B35C056BA4EF}">
      <dgm:prSet/>
      <dgm:spPr/>
      <dgm:t>
        <a:bodyPr/>
        <a:lstStyle/>
        <a:p>
          <a:endParaRPr lang="en-US"/>
        </a:p>
      </dgm:t>
    </dgm:pt>
    <dgm:pt modelId="{508B368A-580B-4F69-8DD8-F4D23658105B}" type="sibTrans" cxnId="{172830FE-205F-42A3-BD1A-B35C056BA4EF}">
      <dgm:prSet/>
      <dgm:spPr/>
      <dgm:t>
        <a:bodyPr/>
        <a:lstStyle/>
        <a:p>
          <a:endParaRPr lang="en-US"/>
        </a:p>
      </dgm:t>
    </dgm:pt>
    <dgm:pt modelId="{B75681E2-8ED0-42A4-BCB8-7C7E0D5FD13B}">
      <dgm:prSet/>
      <dgm:spPr/>
      <dgm:t>
        <a:bodyPr/>
        <a:lstStyle/>
        <a:p>
          <a:r>
            <a:rPr lang="fr-FR" dirty="0"/>
            <a:t>Les greffes ABO-incompatibles (Soc savantes)</a:t>
          </a:r>
          <a:endParaRPr lang="en-US" dirty="0"/>
        </a:p>
      </dgm:t>
    </dgm:pt>
    <dgm:pt modelId="{A9E8CD28-63EE-4743-AC3F-94636B1A26D4}" type="parTrans" cxnId="{6330F525-F229-408C-AC2A-3C5DC20B0F49}">
      <dgm:prSet/>
      <dgm:spPr/>
      <dgm:t>
        <a:bodyPr/>
        <a:lstStyle/>
        <a:p>
          <a:endParaRPr lang="en-US"/>
        </a:p>
      </dgm:t>
    </dgm:pt>
    <dgm:pt modelId="{733870EF-7735-47FF-87EE-32D06C84DA80}" type="sibTrans" cxnId="{6330F525-F229-408C-AC2A-3C5DC20B0F49}">
      <dgm:prSet/>
      <dgm:spPr/>
      <dgm:t>
        <a:bodyPr/>
        <a:lstStyle/>
        <a:p>
          <a:endParaRPr lang="en-US"/>
        </a:p>
      </dgm:t>
    </dgm:pt>
    <dgm:pt modelId="{22A54866-E643-4F49-A7F2-8E8E140F68B3}">
      <dgm:prSet/>
      <dgm:spPr/>
      <dgm:t>
        <a:bodyPr/>
        <a:lstStyle/>
        <a:p>
          <a:r>
            <a:rPr lang="fr-FR" dirty="0"/>
            <a:t>Les greffes après désensibilisation chez l’hyperimmunisé  (Soc savantes)</a:t>
          </a:r>
          <a:endParaRPr lang="en-US" dirty="0"/>
        </a:p>
      </dgm:t>
    </dgm:pt>
    <dgm:pt modelId="{3131030F-7F87-413B-BC1C-3DADFB02ABD5}" type="parTrans" cxnId="{D9176653-F179-4AD3-8A35-68F2F9A8E853}">
      <dgm:prSet/>
      <dgm:spPr/>
      <dgm:t>
        <a:bodyPr/>
        <a:lstStyle/>
        <a:p>
          <a:endParaRPr lang="en-US"/>
        </a:p>
      </dgm:t>
    </dgm:pt>
    <dgm:pt modelId="{E3DF711F-3341-4394-B27E-67464177290C}" type="sibTrans" cxnId="{D9176653-F179-4AD3-8A35-68F2F9A8E853}">
      <dgm:prSet/>
      <dgm:spPr/>
      <dgm:t>
        <a:bodyPr/>
        <a:lstStyle/>
        <a:p>
          <a:endParaRPr lang="en-US"/>
        </a:p>
      </dgm:t>
    </dgm:pt>
    <dgm:pt modelId="{3126BD29-3568-49FF-9E5C-130B486F0DD3}">
      <dgm:prSet/>
      <dgm:spPr/>
      <dgm:t>
        <a:bodyPr/>
        <a:lstStyle/>
        <a:p>
          <a:r>
            <a:rPr lang="fr-FR"/>
            <a:t>Les greffes Rein-Pancréas (ABM)</a:t>
          </a:r>
          <a:endParaRPr lang="en-US"/>
        </a:p>
      </dgm:t>
    </dgm:pt>
    <dgm:pt modelId="{CA7C57D5-E0AF-4ED0-923B-962D77961839}" type="parTrans" cxnId="{A7EF9B83-BE95-4AD2-8C76-ADD6700BC515}">
      <dgm:prSet/>
      <dgm:spPr/>
      <dgm:t>
        <a:bodyPr/>
        <a:lstStyle/>
        <a:p>
          <a:endParaRPr lang="en-US"/>
        </a:p>
      </dgm:t>
    </dgm:pt>
    <dgm:pt modelId="{C9F578DA-57E0-43E6-AE74-D4146FD33F57}" type="sibTrans" cxnId="{A7EF9B83-BE95-4AD2-8C76-ADD6700BC515}">
      <dgm:prSet/>
      <dgm:spPr/>
      <dgm:t>
        <a:bodyPr/>
        <a:lstStyle/>
        <a:p>
          <a:endParaRPr lang="en-US"/>
        </a:p>
      </dgm:t>
    </dgm:pt>
    <dgm:pt modelId="{A966D71F-508B-9F4E-9292-884FC073F4DB}">
      <dgm:prSet/>
      <dgm:spPr/>
      <dgm:t>
        <a:bodyPr/>
        <a:lstStyle/>
        <a:p>
          <a:r>
            <a:rPr lang="fr-FR" dirty="0"/>
            <a:t>Transplantation préemptive si la fonction rénale prédit une mise en dialyse imminente</a:t>
          </a:r>
          <a:endParaRPr lang="en-US" dirty="0"/>
        </a:p>
      </dgm:t>
    </dgm:pt>
    <dgm:pt modelId="{2DF71600-1D10-6F49-B95D-4DCE10CEE8E6}" type="parTrans" cxnId="{14711E42-3E26-D945-B82F-5FEFDE69ED4B}">
      <dgm:prSet/>
      <dgm:spPr/>
    </dgm:pt>
    <dgm:pt modelId="{25403FBA-3741-F44F-8DD7-2C6FB86FB3A2}" type="sibTrans" cxnId="{14711E42-3E26-D945-B82F-5FEFDE69ED4B}">
      <dgm:prSet/>
      <dgm:spPr/>
    </dgm:pt>
    <dgm:pt modelId="{D015FBAC-8F2E-DC40-9025-9F40D8383D47}" type="pres">
      <dgm:prSet presAssocID="{658C73D0-00F5-4CB1-BFD6-E0ECFDB81B91}" presName="Name0" presStyleCnt="0">
        <dgm:presLayoutVars>
          <dgm:dir/>
          <dgm:animLvl val="lvl"/>
          <dgm:resizeHandles val="exact"/>
        </dgm:presLayoutVars>
      </dgm:prSet>
      <dgm:spPr/>
    </dgm:pt>
    <dgm:pt modelId="{D065F251-F1E1-1E49-B4C3-3A101DD5B5FD}" type="pres">
      <dgm:prSet presAssocID="{E2FDE3F2-18C8-4038-944F-476460055148}" presName="linNode" presStyleCnt="0"/>
      <dgm:spPr/>
    </dgm:pt>
    <dgm:pt modelId="{76566999-19E6-C142-9EAA-EE1BF44F95B6}" type="pres">
      <dgm:prSet presAssocID="{E2FDE3F2-18C8-4038-944F-476460055148}" presName="parentText" presStyleLbl="node1" presStyleIdx="0" presStyleCnt="2">
        <dgm:presLayoutVars>
          <dgm:chMax val="1"/>
          <dgm:bulletEnabled val="1"/>
        </dgm:presLayoutVars>
      </dgm:prSet>
      <dgm:spPr/>
    </dgm:pt>
    <dgm:pt modelId="{8C16B1ED-22B7-6D4B-859F-BBF39782B57B}" type="pres">
      <dgm:prSet presAssocID="{E2FDE3F2-18C8-4038-944F-476460055148}" presName="descendantText" presStyleLbl="alignAccFollowNode1" presStyleIdx="0" presStyleCnt="2">
        <dgm:presLayoutVars>
          <dgm:bulletEnabled val="1"/>
        </dgm:presLayoutVars>
      </dgm:prSet>
      <dgm:spPr/>
    </dgm:pt>
    <dgm:pt modelId="{D0542394-EDC2-0248-BD19-5482636DC4C4}" type="pres">
      <dgm:prSet presAssocID="{0420304A-62CF-49C8-9330-A39D639858C8}" presName="sp" presStyleCnt="0"/>
      <dgm:spPr/>
    </dgm:pt>
    <dgm:pt modelId="{CF336F04-CF9F-CE47-9F0D-2626BDD7FBFA}" type="pres">
      <dgm:prSet presAssocID="{5E1098CE-6D88-4694-8A50-645948F0C464}" presName="linNode" presStyleCnt="0"/>
      <dgm:spPr/>
    </dgm:pt>
    <dgm:pt modelId="{DB125B53-C535-F347-896D-9B0DECCE6AD8}" type="pres">
      <dgm:prSet presAssocID="{5E1098CE-6D88-4694-8A50-645948F0C464}" presName="parentText" presStyleLbl="node1" presStyleIdx="1" presStyleCnt="2">
        <dgm:presLayoutVars>
          <dgm:chMax val="1"/>
          <dgm:bulletEnabled val="1"/>
        </dgm:presLayoutVars>
      </dgm:prSet>
      <dgm:spPr/>
    </dgm:pt>
    <dgm:pt modelId="{E8CB219A-0A6F-C143-B36E-50732EC53A46}" type="pres">
      <dgm:prSet presAssocID="{5E1098CE-6D88-4694-8A50-645948F0C464}" presName="descendantText" presStyleLbl="alignAccFollowNode1" presStyleIdx="1" presStyleCnt="2">
        <dgm:presLayoutVars>
          <dgm:bulletEnabled val="1"/>
        </dgm:presLayoutVars>
      </dgm:prSet>
      <dgm:spPr/>
    </dgm:pt>
  </dgm:ptLst>
  <dgm:cxnLst>
    <dgm:cxn modelId="{86499602-4C5A-4121-9E71-222C2D31163B}" srcId="{E2FDE3F2-18C8-4038-944F-476460055148}" destId="{68CBC629-0FD6-4C55-A018-414166B0DA99}" srcOrd="0" destOrd="0" parTransId="{330A0B4B-BDCD-49A2-A440-63F4D9BF8502}" sibTransId="{79901B02-E432-41CE-8236-16E7088DADD1}"/>
    <dgm:cxn modelId="{6330F525-F229-408C-AC2A-3C5DC20B0F49}" srcId="{5E1098CE-6D88-4694-8A50-645948F0C464}" destId="{B75681E2-8ED0-42A4-BCB8-7C7E0D5FD13B}" srcOrd="0" destOrd="0" parTransId="{A9E8CD28-63EE-4743-AC3F-94636B1A26D4}" sibTransId="{733870EF-7735-47FF-87EE-32D06C84DA80}"/>
    <dgm:cxn modelId="{B5621336-F4E4-D449-BDB9-D03850B5BB24}" type="presOf" srcId="{B75681E2-8ED0-42A4-BCB8-7C7E0D5FD13B}" destId="{E8CB219A-0A6F-C143-B36E-50732EC53A46}" srcOrd="0" destOrd="0" presId="urn:microsoft.com/office/officeart/2005/8/layout/vList5"/>
    <dgm:cxn modelId="{14711E42-3E26-D945-B82F-5FEFDE69ED4B}" srcId="{E2FDE3F2-18C8-4038-944F-476460055148}" destId="{A966D71F-508B-9F4E-9292-884FC073F4DB}" srcOrd="1" destOrd="0" parTransId="{2DF71600-1D10-6F49-B95D-4DCE10CEE8E6}" sibTransId="{25403FBA-3741-F44F-8DD7-2C6FB86FB3A2}"/>
    <dgm:cxn modelId="{1DA9E94C-63EE-B649-8EB7-F43B6860749B}" type="presOf" srcId="{E2FDE3F2-18C8-4038-944F-476460055148}" destId="{76566999-19E6-C142-9EAA-EE1BF44F95B6}" srcOrd="0" destOrd="0" presId="urn:microsoft.com/office/officeart/2005/8/layout/vList5"/>
    <dgm:cxn modelId="{D9176653-F179-4AD3-8A35-68F2F9A8E853}" srcId="{5E1098CE-6D88-4694-8A50-645948F0C464}" destId="{22A54866-E643-4F49-A7F2-8E8E140F68B3}" srcOrd="1" destOrd="0" parTransId="{3131030F-7F87-413B-BC1C-3DADFB02ABD5}" sibTransId="{E3DF711F-3341-4394-B27E-67464177290C}"/>
    <dgm:cxn modelId="{A249A954-F1C0-4A55-A785-9A865EBC3C0F}" srcId="{658C73D0-00F5-4CB1-BFD6-E0ECFDB81B91}" destId="{E2FDE3F2-18C8-4038-944F-476460055148}" srcOrd="0" destOrd="0" parTransId="{3AE5AF11-8B16-4120-BD10-3A3A14B7329E}" sibTransId="{0420304A-62CF-49C8-9330-A39D639858C8}"/>
    <dgm:cxn modelId="{EB59D854-19F4-4F42-B3E7-E726D959C965}" type="presOf" srcId="{22A54866-E643-4F49-A7F2-8E8E140F68B3}" destId="{E8CB219A-0A6F-C143-B36E-50732EC53A46}" srcOrd="0" destOrd="1" presId="urn:microsoft.com/office/officeart/2005/8/layout/vList5"/>
    <dgm:cxn modelId="{A7EF9B83-BE95-4AD2-8C76-ADD6700BC515}" srcId="{5E1098CE-6D88-4694-8A50-645948F0C464}" destId="{3126BD29-3568-49FF-9E5C-130B486F0DD3}" srcOrd="2" destOrd="0" parTransId="{CA7C57D5-E0AF-4ED0-923B-962D77961839}" sibTransId="{C9F578DA-57E0-43E6-AE74-D4146FD33F57}"/>
    <dgm:cxn modelId="{5A4189A6-DF28-1247-B7D4-94B27E323399}" type="presOf" srcId="{A966D71F-508B-9F4E-9292-884FC073F4DB}" destId="{8C16B1ED-22B7-6D4B-859F-BBF39782B57B}" srcOrd="0" destOrd="1" presId="urn:microsoft.com/office/officeart/2005/8/layout/vList5"/>
    <dgm:cxn modelId="{3A60BAC0-0506-D047-A01C-E657038248E3}" type="presOf" srcId="{658C73D0-00F5-4CB1-BFD6-E0ECFDB81B91}" destId="{D015FBAC-8F2E-DC40-9025-9F40D8383D47}" srcOrd="0" destOrd="0" presId="urn:microsoft.com/office/officeart/2005/8/layout/vList5"/>
    <dgm:cxn modelId="{E6B06AC4-A17C-5D4B-80DD-B92ED58014F2}" type="presOf" srcId="{68CBC629-0FD6-4C55-A018-414166B0DA99}" destId="{8C16B1ED-22B7-6D4B-859F-BBF39782B57B}" srcOrd="0" destOrd="0" presId="urn:microsoft.com/office/officeart/2005/8/layout/vList5"/>
    <dgm:cxn modelId="{24962FED-D574-B249-9CDB-3B076968301A}" type="presOf" srcId="{5E1098CE-6D88-4694-8A50-645948F0C464}" destId="{DB125B53-C535-F347-896D-9B0DECCE6AD8}" srcOrd="0" destOrd="0" presId="urn:microsoft.com/office/officeart/2005/8/layout/vList5"/>
    <dgm:cxn modelId="{425779F8-BB15-0347-B9DA-19A9962FC220}" type="presOf" srcId="{3126BD29-3568-49FF-9E5C-130B486F0DD3}" destId="{E8CB219A-0A6F-C143-B36E-50732EC53A46}" srcOrd="0" destOrd="2" presId="urn:microsoft.com/office/officeart/2005/8/layout/vList5"/>
    <dgm:cxn modelId="{172830FE-205F-42A3-BD1A-B35C056BA4EF}" srcId="{658C73D0-00F5-4CB1-BFD6-E0ECFDB81B91}" destId="{5E1098CE-6D88-4694-8A50-645948F0C464}" srcOrd="1" destOrd="0" parTransId="{3B767EFA-DAB3-4948-8484-6F6D6D317347}" sibTransId="{508B368A-580B-4F69-8DD8-F4D23658105B}"/>
    <dgm:cxn modelId="{A6C0A64B-1730-4C42-8D00-F8E490CB00DF}" type="presParOf" srcId="{D015FBAC-8F2E-DC40-9025-9F40D8383D47}" destId="{D065F251-F1E1-1E49-B4C3-3A101DD5B5FD}" srcOrd="0" destOrd="0" presId="urn:microsoft.com/office/officeart/2005/8/layout/vList5"/>
    <dgm:cxn modelId="{E09C29F6-F901-844E-A8DC-3BE0EE55BA00}" type="presParOf" srcId="{D065F251-F1E1-1E49-B4C3-3A101DD5B5FD}" destId="{76566999-19E6-C142-9EAA-EE1BF44F95B6}" srcOrd="0" destOrd="0" presId="urn:microsoft.com/office/officeart/2005/8/layout/vList5"/>
    <dgm:cxn modelId="{A9AB9454-D047-D84E-9A41-8056E56CD4EE}" type="presParOf" srcId="{D065F251-F1E1-1E49-B4C3-3A101DD5B5FD}" destId="{8C16B1ED-22B7-6D4B-859F-BBF39782B57B}" srcOrd="1" destOrd="0" presId="urn:microsoft.com/office/officeart/2005/8/layout/vList5"/>
    <dgm:cxn modelId="{CA84F617-295B-A842-ACD7-4B10FC9BD40C}" type="presParOf" srcId="{D015FBAC-8F2E-DC40-9025-9F40D8383D47}" destId="{D0542394-EDC2-0248-BD19-5482636DC4C4}" srcOrd="1" destOrd="0" presId="urn:microsoft.com/office/officeart/2005/8/layout/vList5"/>
    <dgm:cxn modelId="{1C41CBAA-00DA-5F49-9460-2E2A7EE80A81}" type="presParOf" srcId="{D015FBAC-8F2E-DC40-9025-9F40D8383D47}" destId="{CF336F04-CF9F-CE47-9F0D-2626BDD7FBFA}" srcOrd="2" destOrd="0" presId="urn:microsoft.com/office/officeart/2005/8/layout/vList5"/>
    <dgm:cxn modelId="{49698A20-A7DC-2D44-BA63-B37532BFA378}" type="presParOf" srcId="{CF336F04-CF9F-CE47-9F0D-2626BDD7FBFA}" destId="{DB125B53-C535-F347-896D-9B0DECCE6AD8}" srcOrd="0" destOrd="0" presId="urn:microsoft.com/office/officeart/2005/8/layout/vList5"/>
    <dgm:cxn modelId="{636F3734-C322-804F-9851-C69FA5A485FF}" type="presParOf" srcId="{CF336F04-CF9F-CE47-9F0D-2626BDD7FBFA}" destId="{E8CB219A-0A6F-C143-B36E-50732EC53A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DB422E-0073-4B8D-A8D9-47D25595517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DB96F623-57B0-49C4-BE98-9004E74DB316}">
      <dgm:prSet/>
      <dgm:spPr/>
      <dgm:t>
        <a:bodyPr/>
        <a:lstStyle/>
        <a:p>
          <a:r>
            <a:rPr lang="fr-FR" dirty="0">
              <a:solidFill>
                <a:schemeClr val="tx1"/>
              </a:solidFill>
            </a:rPr>
            <a:t>Les résultats des greffes après la reprise seront analysées de façon hebdomadaire:</a:t>
          </a:r>
          <a:endParaRPr lang="en-US" dirty="0">
            <a:solidFill>
              <a:schemeClr val="tx1"/>
            </a:solidFill>
          </a:endParaRPr>
        </a:p>
      </dgm:t>
    </dgm:pt>
    <dgm:pt modelId="{A5D91EFE-7A94-4CD5-8358-6A0C673C2369}" type="parTrans" cxnId="{1551CE44-5B5F-4D5E-8A5D-A825BD739D03}">
      <dgm:prSet/>
      <dgm:spPr/>
      <dgm:t>
        <a:bodyPr/>
        <a:lstStyle/>
        <a:p>
          <a:endParaRPr lang="en-US"/>
        </a:p>
      </dgm:t>
    </dgm:pt>
    <dgm:pt modelId="{FC89F5C2-D504-4958-B0F6-0EE160E3B9DB}" type="sibTrans" cxnId="{1551CE44-5B5F-4D5E-8A5D-A825BD739D03}">
      <dgm:prSet/>
      <dgm:spPr/>
      <dgm:t>
        <a:bodyPr/>
        <a:lstStyle/>
        <a:p>
          <a:endParaRPr lang="en-US"/>
        </a:p>
      </dgm:t>
    </dgm:pt>
    <dgm:pt modelId="{0F7AFB33-B971-4F5C-A447-91272A0C482C}">
      <dgm:prSet/>
      <dgm:spPr/>
      <dgm:t>
        <a:bodyPr/>
        <a:lstStyle/>
        <a:p>
          <a:r>
            <a:rPr lang="fr-FR"/>
            <a:t>Registre de la SFT</a:t>
          </a:r>
          <a:endParaRPr lang="en-US"/>
        </a:p>
      </dgm:t>
    </dgm:pt>
    <dgm:pt modelId="{439DB891-4852-439A-AC80-36879124713E}" type="parTrans" cxnId="{C45B177D-7F24-44F5-B6E8-AC5F20CD6F81}">
      <dgm:prSet/>
      <dgm:spPr/>
      <dgm:t>
        <a:bodyPr/>
        <a:lstStyle/>
        <a:p>
          <a:endParaRPr lang="en-US"/>
        </a:p>
      </dgm:t>
    </dgm:pt>
    <dgm:pt modelId="{3B021994-3BD4-4BAD-B37D-1AE5D9C96621}" type="sibTrans" cxnId="{C45B177D-7F24-44F5-B6E8-AC5F20CD6F81}">
      <dgm:prSet/>
      <dgm:spPr/>
      <dgm:t>
        <a:bodyPr/>
        <a:lstStyle/>
        <a:p>
          <a:endParaRPr lang="en-US"/>
        </a:p>
      </dgm:t>
    </dgm:pt>
    <dgm:pt modelId="{D28AD5A4-6864-4A97-A9AB-2E1F90B9A567}">
      <dgm:prSet/>
      <dgm:spPr/>
      <dgm:t>
        <a:bodyPr/>
        <a:lstStyle/>
        <a:p>
          <a:r>
            <a:rPr lang="fr-FR"/>
            <a:t>Données Cristal ABM, CUSUM</a:t>
          </a:r>
          <a:endParaRPr lang="en-US"/>
        </a:p>
      </dgm:t>
    </dgm:pt>
    <dgm:pt modelId="{4558702A-98BB-4E9D-82DA-9787E91BA0F0}" type="parTrans" cxnId="{0EB02936-BF37-453A-A2E4-A7529E71CA7C}">
      <dgm:prSet/>
      <dgm:spPr/>
      <dgm:t>
        <a:bodyPr/>
        <a:lstStyle/>
        <a:p>
          <a:endParaRPr lang="en-US"/>
        </a:p>
      </dgm:t>
    </dgm:pt>
    <dgm:pt modelId="{0858BF47-B614-48DF-BE3A-800C2F489634}" type="sibTrans" cxnId="{0EB02936-BF37-453A-A2E4-A7529E71CA7C}">
      <dgm:prSet/>
      <dgm:spPr/>
      <dgm:t>
        <a:bodyPr/>
        <a:lstStyle/>
        <a:p>
          <a:endParaRPr lang="en-US"/>
        </a:p>
      </dgm:t>
    </dgm:pt>
    <dgm:pt modelId="{23C23C96-0E8C-49B5-8BEA-63C792BADB6A}">
      <dgm:prSet/>
      <dgm:spPr/>
      <dgm:t>
        <a:bodyPr/>
        <a:lstStyle/>
        <a:p>
          <a:r>
            <a:rPr lang="fr-FR"/>
            <a:t>Sous réserve d’une observation rassurante sur le plan de la sécurité des patients durant cette période, les recommandations seront évolutives (GT Rein, Conseil d’orientation ABM).</a:t>
          </a:r>
          <a:endParaRPr lang="en-US"/>
        </a:p>
      </dgm:t>
    </dgm:pt>
    <dgm:pt modelId="{A1412FF9-C8E1-4CAB-B128-24A4132514DC}" type="parTrans" cxnId="{1B93D83E-CB8D-48B6-8B7C-0336DED14A24}">
      <dgm:prSet/>
      <dgm:spPr/>
      <dgm:t>
        <a:bodyPr/>
        <a:lstStyle/>
        <a:p>
          <a:endParaRPr lang="en-US"/>
        </a:p>
      </dgm:t>
    </dgm:pt>
    <dgm:pt modelId="{E6F20792-6356-48A2-8263-C462EB1D7201}" type="sibTrans" cxnId="{1B93D83E-CB8D-48B6-8B7C-0336DED14A24}">
      <dgm:prSet/>
      <dgm:spPr/>
      <dgm:t>
        <a:bodyPr/>
        <a:lstStyle/>
        <a:p>
          <a:endParaRPr lang="en-US"/>
        </a:p>
      </dgm:t>
    </dgm:pt>
    <dgm:pt modelId="{AC67761F-AA09-416D-A3D3-18A723A38099}">
      <dgm:prSet/>
      <dgm:spPr/>
      <dgm:t>
        <a:bodyPr/>
        <a:lstStyle/>
        <a:p>
          <a:r>
            <a:rPr lang="fr-FR"/>
            <a:t>En cas de disparités territoriales d’accès à la greffe (persistantes dans le temps) , procédures de transfert de dossiers et patients</a:t>
          </a:r>
          <a:endParaRPr lang="en-US"/>
        </a:p>
      </dgm:t>
    </dgm:pt>
    <dgm:pt modelId="{E5C685EB-A5D0-4F9A-AA0C-0F572EBB7311}" type="parTrans" cxnId="{1BF7BB0E-ED8C-488E-B210-AD13870F4810}">
      <dgm:prSet/>
      <dgm:spPr/>
      <dgm:t>
        <a:bodyPr/>
        <a:lstStyle/>
        <a:p>
          <a:endParaRPr lang="en-US"/>
        </a:p>
      </dgm:t>
    </dgm:pt>
    <dgm:pt modelId="{8AC166B2-379E-4BB5-BC58-4CEA9CB96060}" type="sibTrans" cxnId="{1BF7BB0E-ED8C-488E-B210-AD13870F4810}">
      <dgm:prSet/>
      <dgm:spPr/>
      <dgm:t>
        <a:bodyPr/>
        <a:lstStyle/>
        <a:p>
          <a:endParaRPr lang="en-US"/>
        </a:p>
      </dgm:t>
    </dgm:pt>
    <dgm:pt modelId="{8D33874C-302D-7843-9B1D-D8DAA9F946AA}" type="pres">
      <dgm:prSet presAssocID="{25DB422E-0073-4B8D-A8D9-47D255955175}" presName="Name0" presStyleCnt="0">
        <dgm:presLayoutVars>
          <dgm:dir/>
          <dgm:animLvl val="lvl"/>
          <dgm:resizeHandles val="exact"/>
        </dgm:presLayoutVars>
      </dgm:prSet>
      <dgm:spPr/>
    </dgm:pt>
    <dgm:pt modelId="{FB1FAA3F-B62E-164C-81C8-041B6FA0EC89}" type="pres">
      <dgm:prSet presAssocID="{AC67761F-AA09-416D-A3D3-18A723A38099}" presName="boxAndChildren" presStyleCnt="0"/>
      <dgm:spPr/>
    </dgm:pt>
    <dgm:pt modelId="{ACE3B0B1-E58E-DF49-9043-CCF656EC4789}" type="pres">
      <dgm:prSet presAssocID="{AC67761F-AA09-416D-A3D3-18A723A38099}" presName="parentTextBox" presStyleLbl="node1" presStyleIdx="0" presStyleCnt="3"/>
      <dgm:spPr/>
    </dgm:pt>
    <dgm:pt modelId="{DCD1B199-34A0-5446-AD28-1CF5831B3D90}" type="pres">
      <dgm:prSet presAssocID="{E6F20792-6356-48A2-8263-C462EB1D7201}" presName="sp" presStyleCnt="0"/>
      <dgm:spPr/>
    </dgm:pt>
    <dgm:pt modelId="{CBD9038C-D1B5-E547-B74B-C2B50469896A}" type="pres">
      <dgm:prSet presAssocID="{23C23C96-0E8C-49B5-8BEA-63C792BADB6A}" presName="arrowAndChildren" presStyleCnt="0"/>
      <dgm:spPr/>
    </dgm:pt>
    <dgm:pt modelId="{243DCBC9-B85D-CA4F-B4F9-809B177D9B7F}" type="pres">
      <dgm:prSet presAssocID="{23C23C96-0E8C-49B5-8BEA-63C792BADB6A}" presName="parentTextArrow" presStyleLbl="node1" presStyleIdx="1" presStyleCnt="3"/>
      <dgm:spPr/>
    </dgm:pt>
    <dgm:pt modelId="{D2479F18-B422-2641-9E66-5EE9D19E5F23}" type="pres">
      <dgm:prSet presAssocID="{FC89F5C2-D504-4958-B0F6-0EE160E3B9DB}" presName="sp" presStyleCnt="0"/>
      <dgm:spPr/>
    </dgm:pt>
    <dgm:pt modelId="{71976B59-178F-704C-BBA2-BDD6362C9619}" type="pres">
      <dgm:prSet presAssocID="{DB96F623-57B0-49C4-BE98-9004E74DB316}" presName="arrowAndChildren" presStyleCnt="0"/>
      <dgm:spPr/>
    </dgm:pt>
    <dgm:pt modelId="{6DB636A0-8882-A54D-A2BA-8B747F18942C}" type="pres">
      <dgm:prSet presAssocID="{DB96F623-57B0-49C4-BE98-9004E74DB316}" presName="parentTextArrow" presStyleLbl="node1" presStyleIdx="1" presStyleCnt="3"/>
      <dgm:spPr/>
    </dgm:pt>
    <dgm:pt modelId="{354A2E9D-53E1-3447-B1C2-073D1728B34C}" type="pres">
      <dgm:prSet presAssocID="{DB96F623-57B0-49C4-BE98-9004E74DB316}" presName="arrow" presStyleLbl="node1" presStyleIdx="2" presStyleCnt="3"/>
      <dgm:spPr/>
    </dgm:pt>
    <dgm:pt modelId="{2DC6E11A-80D0-B74F-A260-45BA16E9013C}" type="pres">
      <dgm:prSet presAssocID="{DB96F623-57B0-49C4-BE98-9004E74DB316}" presName="descendantArrow" presStyleCnt="0"/>
      <dgm:spPr/>
    </dgm:pt>
    <dgm:pt modelId="{5B67DB96-4721-A34E-B980-FA6C2B2C8ADC}" type="pres">
      <dgm:prSet presAssocID="{0F7AFB33-B971-4F5C-A447-91272A0C482C}" presName="childTextArrow" presStyleLbl="fgAccFollowNode1" presStyleIdx="0" presStyleCnt="2">
        <dgm:presLayoutVars>
          <dgm:bulletEnabled val="1"/>
        </dgm:presLayoutVars>
      </dgm:prSet>
      <dgm:spPr/>
    </dgm:pt>
    <dgm:pt modelId="{500A9395-179E-094C-83E9-1C01277D6D65}" type="pres">
      <dgm:prSet presAssocID="{D28AD5A4-6864-4A97-A9AB-2E1F90B9A567}" presName="childTextArrow" presStyleLbl="fgAccFollowNode1" presStyleIdx="1" presStyleCnt="2">
        <dgm:presLayoutVars>
          <dgm:bulletEnabled val="1"/>
        </dgm:presLayoutVars>
      </dgm:prSet>
      <dgm:spPr/>
    </dgm:pt>
  </dgm:ptLst>
  <dgm:cxnLst>
    <dgm:cxn modelId="{1BF7BB0E-ED8C-488E-B210-AD13870F4810}" srcId="{25DB422E-0073-4B8D-A8D9-47D255955175}" destId="{AC67761F-AA09-416D-A3D3-18A723A38099}" srcOrd="2" destOrd="0" parTransId="{E5C685EB-A5D0-4F9A-AA0C-0F572EBB7311}" sibTransId="{8AC166B2-379E-4BB5-BC58-4CEA9CB96060}"/>
    <dgm:cxn modelId="{66E29012-A222-0A4B-AB6E-AD77C6955300}" type="presOf" srcId="{AC67761F-AA09-416D-A3D3-18A723A38099}" destId="{ACE3B0B1-E58E-DF49-9043-CCF656EC4789}" srcOrd="0" destOrd="0" presId="urn:microsoft.com/office/officeart/2005/8/layout/process4"/>
    <dgm:cxn modelId="{8E80B523-F456-9D48-9954-A5C50831A880}" type="presOf" srcId="{0F7AFB33-B971-4F5C-A447-91272A0C482C}" destId="{5B67DB96-4721-A34E-B980-FA6C2B2C8ADC}" srcOrd="0" destOrd="0" presId="urn:microsoft.com/office/officeart/2005/8/layout/process4"/>
    <dgm:cxn modelId="{0EB02936-BF37-453A-A2E4-A7529E71CA7C}" srcId="{DB96F623-57B0-49C4-BE98-9004E74DB316}" destId="{D28AD5A4-6864-4A97-A9AB-2E1F90B9A567}" srcOrd="1" destOrd="0" parTransId="{4558702A-98BB-4E9D-82DA-9787E91BA0F0}" sibTransId="{0858BF47-B614-48DF-BE3A-800C2F489634}"/>
    <dgm:cxn modelId="{1B93D83E-CB8D-48B6-8B7C-0336DED14A24}" srcId="{25DB422E-0073-4B8D-A8D9-47D255955175}" destId="{23C23C96-0E8C-49B5-8BEA-63C792BADB6A}" srcOrd="1" destOrd="0" parTransId="{A1412FF9-C8E1-4CAB-B128-24A4132514DC}" sibTransId="{E6F20792-6356-48A2-8263-C462EB1D7201}"/>
    <dgm:cxn modelId="{1551CE44-5B5F-4D5E-8A5D-A825BD739D03}" srcId="{25DB422E-0073-4B8D-A8D9-47D255955175}" destId="{DB96F623-57B0-49C4-BE98-9004E74DB316}" srcOrd="0" destOrd="0" parTransId="{A5D91EFE-7A94-4CD5-8358-6A0C673C2369}" sibTransId="{FC89F5C2-D504-4958-B0F6-0EE160E3B9DB}"/>
    <dgm:cxn modelId="{9913195D-1E64-334D-933E-1A99A7F400C9}" type="presOf" srcId="{23C23C96-0E8C-49B5-8BEA-63C792BADB6A}" destId="{243DCBC9-B85D-CA4F-B4F9-809B177D9B7F}" srcOrd="0" destOrd="0" presId="urn:microsoft.com/office/officeart/2005/8/layout/process4"/>
    <dgm:cxn modelId="{C45B177D-7F24-44F5-B6E8-AC5F20CD6F81}" srcId="{DB96F623-57B0-49C4-BE98-9004E74DB316}" destId="{0F7AFB33-B971-4F5C-A447-91272A0C482C}" srcOrd="0" destOrd="0" parTransId="{439DB891-4852-439A-AC80-36879124713E}" sibTransId="{3B021994-3BD4-4BAD-B37D-1AE5D9C96621}"/>
    <dgm:cxn modelId="{3D7432A0-5199-F44C-8866-D9A554C66455}" type="presOf" srcId="{D28AD5A4-6864-4A97-A9AB-2E1F90B9A567}" destId="{500A9395-179E-094C-83E9-1C01277D6D65}" srcOrd="0" destOrd="0" presId="urn:microsoft.com/office/officeart/2005/8/layout/process4"/>
    <dgm:cxn modelId="{E2E384C2-76C1-484F-A3E4-78D33C73AFAD}" type="presOf" srcId="{DB96F623-57B0-49C4-BE98-9004E74DB316}" destId="{354A2E9D-53E1-3447-B1C2-073D1728B34C}" srcOrd="1" destOrd="0" presId="urn:microsoft.com/office/officeart/2005/8/layout/process4"/>
    <dgm:cxn modelId="{7789EFF1-0D5D-4D49-AA48-0EFE64FBD255}" type="presOf" srcId="{25DB422E-0073-4B8D-A8D9-47D255955175}" destId="{8D33874C-302D-7843-9B1D-D8DAA9F946AA}" srcOrd="0" destOrd="0" presId="urn:microsoft.com/office/officeart/2005/8/layout/process4"/>
    <dgm:cxn modelId="{96CD23FD-9E60-CA45-BD4A-B9699BF11CD6}" type="presOf" srcId="{DB96F623-57B0-49C4-BE98-9004E74DB316}" destId="{6DB636A0-8882-A54D-A2BA-8B747F18942C}" srcOrd="0" destOrd="0" presId="urn:microsoft.com/office/officeart/2005/8/layout/process4"/>
    <dgm:cxn modelId="{184A2227-3E7F-274E-B4A8-65D4361518CC}" type="presParOf" srcId="{8D33874C-302D-7843-9B1D-D8DAA9F946AA}" destId="{FB1FAA3F-B62E-164C-81C8-041B6FA0EC89}" srcOrd="0" destOrd="0" presId="urn:microsoft.com/office/officeart/2005/8/layout/process4"/>
    <dgm:cxn modelId="{A7DC6CCC-E5A7-5E40-A07C-3B331978D9E3}" type="presParOf" srcId="{FB1FAA3F-B62E-164C-81C8-041B6FA0EC89}" destId="{ACE3B0B1-E58E-DF49-9043-CCF656EC4789}" srcOrd="0" destOrd="0" presId="urn:microsoft.com/office/officeart/2005/8/layout/process4"/>
    <dgm:cxn modelId="{79762351-7A8A-EF48-9E92-6B2D257DBCAB}" type="presParOf" srcId="{8D33874C-302D-7843-9B1D-D8DAA9F946AA}" destId="{DCD1B199-34A0-5446-AD28-1CF5831B3D90}" srcOrd="1" destOrd="0" presId="urn:microsoft.com/office/officeart/2005/8/layout/process4"/>
    <dgm:cxn modelId="{DE6A67B0-CD85-D94D-931D-84A431A8385D}" type="presParOf" srcId="{8D33874C-302D-7843-9B1D-D8DAA9F946AA}" destId="{CBD9038C-D1B5-E547-B74B-C2B50469896A}" srcOrd="2" destOrd="0" presId="urn:microsoft.com/office/officeart/2005/8/layout/process4"/>
    <dgm:cxn modelId="{95B72063-95A4-3E4A-BF7F-FAF0F5AAD425}" type="presParOf" srcId="{CBD9038C-D1B5-E547-B74B-C2B50469896A}" destId="{243DCBC9-B85D-CA4F-B4F9-809B177D9B7F}" srcOrd="0" destOrd="0" presId="urn:microsoft.com/office/officeart/2005/8/layout/process4"/>
    <dgm:cxn modelId="{58D44A33-5031-2C49-91CB-DBDDBC25DE5E}" type="presParOf" srcId="{8D33874C-302D-7843-9B1D-D8DAA9F946AA}" destId="{D2479F18-B422-2641-9E66-5EE9D19E5F23}" srcOrd="3" destOrd="0" presId="urn:microsoft.com/office/officeart/2005/8/layout/process4"/>
    <dgm:cxn modelId="{771B1291-4E7C-6340-B5BD-EC5F9FA4D7FD}" type="presParOf" srcId="{8D33874C-302D-7843-9B1D-D8DAA9F946AA}" destId="{71976B59-178F-704C-BBA2-BDD6362C9619}" srcOrd="4" destOrd="0" presId="urn:microsoft.com/office/officeart/2005/8/layout/process4"/>
    <dgm:cxn modelId="{83E57C2E-072E-554D-B7A2-FCD480AF6A33}" type="presParOf" srcId="{71976B59-178F-704C-BBA2-BDD6362C9619}" destId="{6DB636A0-8882-A54D-A2BA-8B747F18942C}" srcOrd="0" destOrd="0" presId="urn:microsoft.com/office/officeart/2005/8/layout/process4"/>
    <dgm:cxn modelId="{C19DA158-8E28-4449-920B-064DF905AC95}" type="presParOf" srcId="{71976B59-178F-704C-BBA2-BDD6362C9619}" destId="{354A2E9D-53E1-3447-B1C2-073D1728B34C}" srcOrd="1" destOrd="0" presId="urn:microsoft.com/office/officeart/2005/8/layout/process4"/>
    <dgm:cxn modelId="{D0D4EAD6-EC89-EE44-BDA1-81D36A6D691B}" type="presParOf" srcId="{71976B59-178F-704C-BBA2-BDD6362C9619}" destId="{2DC6E11A-80D0-B74F-A260-45BA16E9013C}" srcOrd="2" destOrd="0" presId="urn:microsoft.com/office/officeart/2005/8/layout/process4"/>
    <dgm:cxn modelId="{270436AB-37AB-4B43-AF7E-00F9E102F720}" type="presParOf" srcId="{2DC6E11A-80D0-B74F-A260-45BA16E9013C}" destId="{5B67DB96-4721-A34E-B980-FA6C2B2C8ADC}" srcOrd="0" destOrd="0" presId="urn:microsoft.com/office/officeart/2005/8/layout/process4"/>
    <dgm:cxn modelId="{B063BE4F-7EB5-6B42-9682-88D7B3ED3810}" type="presParOf" srcId="{2DC6E11A-80D0-B74F-A260-45BA16E9013C}" destId="{500A9395-179E-094C-83E9-1C01277D6D6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9163E7-A72D-44A4-88B1-A840A3CD41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2A18DC0-BD72-46F0-B536-2FDCC039EE0D}">
      <dgm:prSet/>
      <dgm:spPr/>
      <dgm:t>
        <a:bodyPr/>
        <a:lstStyle/>
        <a:p>
          <a:r>
            <a:rPr lang="fr-FR"/>
            <a:t>Obtenir l’autorisation de la direction de l’établissement pour la reprise des greffes et la mobilisation des chirurgiens et des anesthésistes. </a:t>
          </a:r>
          <a:endParaRPr lang="en-US"/>
        </a:p>
      </dgm:t>
    </dgm:pt>
    <dgm:pt modelId="{7B9ABB25-3B2E-4E42-B236-6629A8474EF9}" type="parTrans" cxnId="{835E6B69-ECBB-4D92-AEBE-372D07F7FA79}">
      <dgm:prSet/>
      <dgm:spPr/>
      <dgm:t>
        <a:bodyPr/>
        <a:lstStyle/>
        <a:p>
          <a:endParaRPr lang="en-US"/>
        </a:p>
      </dgm:t>
    </dgm:pt>
    <dgm:pt modelId="{DD07F9C8-9928-4D77-B381-B42080B602BD}" type="sibTrans" cxnId="{835E6B69-ECBB-4D92-AEBE-372D07F7FA79}">
      <dgm:prSet/>
      <dgm:spPr/>
      <dgm:t>
        <a:bodyPr/>
        <a:lstStyle/>
        <a:p>
          <a:endParaRPr lang="en-US"/>
        </a:p>
      </dgm:t>
    </dgm:pt>
    <dgm:pt modelId="{0676824F-41FE-4B1A-852C-11BAB93470AD}">
      <dgm:prSet/>
      <dgm:spPr/>
      <dgm:t>
        <a:bodyPr/>
        <a:lstStyle/>
        <a:p>
          <a:r>
            <a:rPr lang="fr-FR"/>
            <a:t>Actuellement, seuls les actes considérés comme urgents sont autorisés dans les blocs (autorisation ARS), mais aussi tous les soins non urgents si perte de chance pour les patients. </a:t>
          </a:r>
          <a:endParaRPr lang="en-US"/>
        </a:p>
      </dgm:t>
    </dgm:pt>
    <dgm:pt modelId="{0C55AEBC-72B2-4A20-8806-7CA5ED39AC99}" type="parTrans" cxnId="{7663CB31-8499-4B56-AAD6-0146B27DCE7C}">
      <dgm:prSet/>
      <dgm:spPr/>
      <dgm:t>
        <a:bodyPr/>
        <a:lstStyle/>
        <a:p>
          <a:endParaRPr lang="en-US"/>
        </a:p>
      </dgm:t>
    </dgm:pt>
    <dgm:pt modelId="{EF210584-4543-4605-9279-55D68D141787}" type="sibTrans" cxnId="{7663CB31-8499-4B56-AAD6-0146B27DCE7C}">
      <dgm:prSet/>
      <dgm:spPr/>
      <dgm:t>
        <a:bodyPr/>
        <a:lstStyle/>
        <a:p>
          <a:endParaRPr lang="en-US"/>
        </a:p>
      </dgm:t>
    </dgm:pt>
    <dgm:pt modelId="{4EFA536B-6F56-42FB-B07D-14EB1DCA6252}">
      <dgm:prSet/>
      <dgm:spPr/>
      <dgm:t>
        <a:bodyPr/>
        <a:lstStyle/>
        <a:p>
          <a:r>
            <a:rPr lang="fr-FR" dirty="0"/>
            <a:t>La transplantation rénale à partir de donneur décédé peut être considérée comme un soin non urgent qui ne peut pas être différé, en raison de la disponibilité limitée dans le temps des reins prélevés.</a:t>
          </a:r>
          <a:endParaRPr lang="en-US" dirty="0"/>
        </a:p>
      </dgm:t>
    </dgm:pt>
    <dgm:pt modelId="{B3CEE6FC-AFF0-47E9-8C6D-DB18DD7EEDD8}" type="parTrans" cxnId="{680A5616-6B24-45AB-8A70-BAFD2E160ACA}">
      <dgm:prSet/>
      <dgm:spPr/>
      <dgm:t>
        <a:bodyPr/>
        <a:lstStyle/>
        <a:p>
          <a:endParaRPr lang="en-US"/>
        </a:p>
      </dgm:t>
    </dgm:pt>
    <dgm:pt modelId="{2A04E096-B612-4AAA-84C8-7BDC68060828}" type="sibTrans" cxnId="{680A5616-6B24-45AB-8A70-BAFD2E160ACA}">
      <dgm:prSet/>
      <dgm:spPr/>
      <dgm:t>
        <a:bodyPr/>
        <a:lstStyle/>
        <a:p>
          <a:endParaRPr lang="en-US"/>
        </a:p>
      </dgm:t>
    </dgm:pt>
    <dgm:pt modelId="{6C5A96D1-280D-42E5-97D9-6E1E472DAB81}">
      <dgm:prSet/>
      <dgm:spPr/>
      <dgm:t>
        <a:bodyPr/>
        <a:lstStyle/>
        <a:p>
          <a:r>
            <a:rPr lang="fr-FR"/>
            <a:t>Il est nécessaire, pour </a:t>
          </a:r>
          <a:r>
            <a:rPr lang="fr-FR" b="1"/>
            <a:t>que la transplantation rénale redémarre vite</a:t>
          </a:r>
          <a:r>
            <a:rPr lang="fr-FR"/>
            <a:t>, qu’elle soit considérée comme une </a:t>
          </a:r>
          <a:r>
            <a:rPr lang="fr-FR" b="1"/>
            <a:t>activité prioritaire</a:t>
          </a:r>
          <a:r>
            <a:rPr lang="fr-FR"/>
            <a:t>. Demande de l’implication de l’ABM auprès des ARS et DGOS</a:t>
          </a:r>
          <a:endParaRPr lang="en-US"/>
        </a:p>
      </dgm:t>
    </dgm:pt>
    <dgm:pt modelId="{88E55E9F-C7A7-4932-8C5D-0C28BF92689B}" type="parTrans" cxnId="{BF997CF1-458F-4A16-89E4-0D81BC5A00DE}">
      <dgm:prSet/>
      <dgm:spPr/>
      <dgm:t>
        <a:bodyPr/>
        <a:lstStyle/>
        <a:p>
          <a:endParaRPr lang="en-US"/>
        </a:p>
      </dgm:t>
    </dgm:pt>
    <dgm:pt modelId="{4AF7BF80-07DF-4C57-ADB7-AE06760B0B4A}" type="sibTrans" cxnId="{BF997CF1-458F-4A16-89E4-0D81BC5A00DE}">
      <dgm:prSet/>
      <dgm:spPr/>
      <dgm:t>
        <a:bodyPr/>
        <a:lstStyle/>
        <a:p>
          <a:endParaRPr lang="en-US"/>
        </a:p>
      </dgm:t>
    </dgm:pt>
    <dgm:pt modelId="{35171E88-81AC-4FAD-9727-8DC82793C305}" type="pres">
      <dgm:prSet presAssocID="{AC9163E7-A72D-44A4-88B1-A840A3CD41BB}" presName="root" presStyleCnt="0">
        <dgm:presLayoutVars>
          <dgm:dir/>
          <dgm:resizeHandles val="exact"/>
        </dgm:presLayoutVars>
      </dgm:prSet>
      <dgm:spPr/>
    </dgm:pt>
    <dgm:pt modelId="{97F4333A-A345-4EBD-BCCD-A0B54F535EEB}" type="pres">
      <dgm:prSet presAssocID="{52A18DC0-BD72-46F0-B536-2FDCC039EE0D}" presName="compNode" presStyleCnt="0"/>
      <dgm:spPr/>
    </dgm:pt>
    <dgm:pt modelId="{44456FDB-EF31-44E4-BC08-EA2C5AF9D6B0}" type="pres">
      <dgm:prSet presAssocID="{52A18DC0-BD72-46F0-B536-2FDCC039EE0D}" presName="bgRect" presStyleLbl="bgShp" presStyleIdx="0" presStyleCnt="4"/>
      <dgm:spPr/>
    </dgm:pt>
    <dgm:pt modelId="{107FACE0-84AA-457D-9785-18741FBD8E56}" type="pres">
      <dgm:prSet presAssocID="{52A18DC0-BD72-46F0-B536-2FDCC039EE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ning"/>
        </a:ext>
      </dgm:extLst>
    </dgm:pt>
    <dgm:pt modelId="{838F6DD2-B6A2-4FEA-9C0C-48E4A5FD9D95}" type="pres">
      <dgm:prSet presAssocID="{52A18DC0-BD72-46F0-B536-2FDCC039EE0D}" presName="spaceRect" presStyleCnt="0"/>
      <dgm:spPr/>
    </dgm:pt>
    <dgm:pt modelId="{55769FDA-363D-43C4-A0D7-E548FAC0E39C}" type="pres">
      <dgm:prSet presAssocID="{52A18DC0-BD72-46F0-B536-2FDCC039EE0D}" presName="parTx" presStyleLbl="revTx" presStyleIdx="0" presStyleCnt="4">
        <dgm:presLayoutVars>
          <dgm:chMax val="0"/>
          <dgm:chPref val="0"/>
        </dgm:presLayoutVars>
      </dgm:prSet>
      <dgm:spPr/>
    </dgm:pt>
    <dgm:pt modelId="{25CB9A9F-420A-4868-8A95-4CD1427049D9}" type="pres">
      <dgm:prSet presAssocID="{DD07F9C8-9928-4D77-B381-B42080B602BD}" presName="sibTrans" presStyleCnt="0"/>
      <dgm:spPr/>
    </dgm:pt>
    <dgm:pt modelId="{C49CDE4E-0398-481F-9A1B-30760DCBD847}" type="pres">
      <dgm:prSet presAssocID="{0676824F-41FE-4B1A-852C-11BAB93470AD}" presName="compNode" presStyleCnt="0"/>
      <dgm:spPr/>
    </dgm:pt>
    <dgm:pt modelId="{1565AE76-E507-4A09-A689-833C742C1CA3}" type="pres">
      <dgm:prSet presAssocID="{0676824F-41FE-4B1A-852C-11BAB93470AD}" presName="bgRect" presStyleLbl="bgShp" presStyleIdx="1" presStyleCnt="4"/>
      <dgm:spPr/>
    </dgm:pt>
    <dgm:pt modelId="{2AB00798-25ED-4F05-9B42-267FE06CFE0C}" type="pres">
      <dgm:prSet presAssocID="{0676824F-41FE-4B1A-852C-11BAB93470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First Aid"/>
        </a:ext>
      </dgm:extLst>
    </dgm:pt>
    <dgm:pt modelId="{3E63D6FB-47A0-4DCE-B1CE-8C6F35CE463C}" type="pres">
      <dgm:prSet presAssocID="{0676824F-41FE-4B1A-852C-11BAB93470AD}" presName="spaceRect" presStyleCnt="0"/>
      <dgm:spPr/>
    </dgm:pt>
    <dgm:pt modelId="{47DC0EED-99AF-4DD2-BD7E-BB946ABC34CD}" type="pres">
      <dgm:prSet presAssocID="{0676824F-41FE-4B1A-852C-11BAB93470AD}" presName="parTx" presStyleLbl="revTx" presStyleIdx="1" presStyleCnt="4">
        <dgm:presLayoutVars>
          <dgm:chMax val="0"/>
          <dgm:chPref val="0"/>
        </dgm:presLayoutVars>
      </dgm:prSet>
      <dgm:spPr/>
    </dgm:pt>
    <dgm:pt modelId="{1488C466-C00B-4966-BF09-B51167ADAC2E}" type="pres">
      <dgm:prSet presAssocID="{EF210584-4543-4605-9279-55D68D141787}" presName="sibTrans" presStyleCnt="0"/>
      <dgm:spPr/>
    </dgm:pt>
    <dgm:pt modelId="{66EEBC9C-B677-4134-934E-06599DA0382B}" type="pres">
      <dgm:prSet presAssocID="{4EFA536B-6F56-42FB-B07D-14EB1DCA6252}" presName="compNode" presStyleCnt="0"/>
      <dgm:spPr/>
    </dgm:pt>
    <dgm:pt modelId="{4FCA5937-B6E5-4E3A-9108-840CC2689A26}" type="pres">
      <dgm:prSet presAssocID="{4EFA536B-6F56-42FB-B07D-14EB1DCA6252}" presName="bgRect" presStyleLbl="bgShp" presStyleIdx="2" presStyleCnt="4"/>
      <dgm:spPr/>
    </dgm:pt>
    <dgm:pt modelId="{FF73989B-786E-41A4-BF60-0B812143193D}" type="pres">
      <dgm:prSet presAssocID="{4EFA536B-6F56-42FB-B07D-14EB1DCA62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A0A393CF-6278-493B-9392-5F3008DAB7E5}" type="pres">
      <dgm:prSet presAssocID="{4EFA536B-6F56-42FB-B07D-14EB1DCA6252}" presName="spaceRect" presStyleCnt="0"/>
      <dgm:spPr/>
    </dgm:pt>
    <dgm:pt modelId="{B5B6EC47-5351-4007-8C75-22D233B773E4}" type="pres">
      <dgm:prSet presAssocID="{4EFA536B-6F56-42FB-B07D-14EB1DCA6252}" presName="parTx" presStyleLbl="revTx" presStyleIdx="2" presStyleCnt="4">
        <dgm:presLayoutVars>
          <dgm:chMax val="0"/>
          <dgm:chPref val="0"/>
        </dgm:presLayoutVars>
      </dgm:prSet>
      <dgm:spPr/>
    </dgm:pt>
    <dgm:pt modelId="{0357D6F7-1723-4568-871A-DBB9D8DD1CE7}" type="pres">
      <dgm:prSet presAssocID="{2A04E096-B612-4AAA-84C8-7BDC68060828}" presName="sibTrans" presStyleCnt="0"/>
      <dgm:spPr/>
    </dgm:pt>
    <dgm:pt modelId="{C5772F17-2895-480D-A7F4-AFD400A2F732}" type="pres">
      <dgm:prSet presAssocID="{6C5A96D1-280D-42E5-97D9-6E1E472DAB81}" presName="compNode" presStyleCnt="0"/>
      <dgm:spPr/>
    </dgm:pt>
    <dgm:pt modelId="{BC4CA517-71AE-4894-A4CD-B712123A549D}" type="pres">
      <dgm:prSet presAssocID="{6C5A96D1-280D-42E5-97D9-6E1E472DAB81}" presName="bgRect" presStyleLbl="bgShp" presStyleIdx="3" presStyleCnt="4"/>
      <dgm:spPr/>
    </dgm:pt>
    <dgm:pt modelId="{0B7BE6F3-D812-491E-BEDB-BD3519EAB4B2}" type="pres">
      <dgm:prSet presAssocID="{6C5A96D1-280D-42E5-97D9-6E1E472DAB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rror"/>
        </a:ext>
      </dgm:extLst>
    </dgm:pt>
    <dgm:pt modelId="{850D9BC7-5AEC-4250-99A9-AACF794B8726}" type="pres">
      <dgm:prSet presAssocID="{6C5A96D1-280D-42E5-97D9-6E1E472DAB81}" presName="spaceRect" presStyleCnt="0"/>
      <dgm:spPr/>
    </dgm:pt>
    <dgm:pt modelId="{A62976EE-EC2D-4180-B61B-11F053EBA31F}" type="pres">
      <dgm:prSet presAssocID="{6C5A96D1-280D-42E5-97D9-6E1E472DAB81}" presName="parTx" presStyleLbl="revTx" presStyleIdx="3" presStyleCnt="4">
        <dgm:presLayoutVars>
          <dgm:chMax val="0"/>
          <dgm:chPref val="0"/>
        </dgm:presLayoutVars>
      </dgm:prSet>
      <dgm:spPr/>
    </dgm:pt>
  </dgm:ptLst>
  <dgm:cxnLst>
    <dgm:cxn modelId="{680A5616-6B24-45AB-8A70-BAFD2E160ACA}" srcId="{AC9163E7-A72D-44A4-88B1-A840A3CD41BB}" destId="{4EFA536B-6F56-42FB-B07D-14EB1DCA6252}" srcOrd="2" destOrd="0" parTransId="{B3CEE6FC-AFF0-47E9-8C6D-DB18DD7EEDD8}" sibTransId="{2A04E096-B612-4AAA-84C8-7BDC68060828}"/>
    <dgm:cxn modelId="{23841121-3864-44B0-8209-FE9C359CBC06}" type="presOf" srcId="{4EFA536B-6F56-42FB-B07D-14EB1DCA6252}" destId="{B5B6EC47-5351-4007-8C75-22D233B773E4}" srcOrd="0" destOrd="0" presId="urn:microsoft.com/office/officeart/2018/2/layout/IconVerticalSolidList"/>
    <dgm:cxn modelId="{7663CB31-8499-4B56-AAD6-0146B27DCE7C}" srcId="{AC9163E7-A72D-44A4-88B1-A840A3CD41BB}" destId="{0676824F-41FE-4B1A-852C-11BAB93470AD}" srcOrd="1" destOrd="0" parTransId="{0C55AEBC-72B2-4A20-8806-7CA5ED39AC99}" sibTransId="{EF210584-4543-4605-9279-55D68D141787}"/>
    <dgm:cxn modelId="{C8CFD132-7BFE-4A30-AC16-383D4DC4CEA2}" type="presOf" srcId="{52A18DC0-BD72-46F0-B536-2FDCC039EE0D}" destId="{55769FDA-363D-43C4-A0D7-E548FAC0E39C}" srcOrd="0" destOrd="0" presId="urn:microsoft.com/office/officeart/2018/2/layout/IconVerticalSolidList"/>
    <dgm:cxn modelId="{539A414D-6C82-4EB4-8CB8-3472577545A2}" type="presOf" srcId="{AC9163E7-A72D-44A4-88B1-A840A3CD41BB}" destId="{35171E88-81AC-4FAD-9727-8DC82793C305}" srcOrd="0" destOrd="0" presId="urn:microsoft.com/office/officeart/2018/2/layout/IconVerticalSolidList"/>
    <dgm:cxn modelId="{835E6B69-ECBB-4D92-AEBE-372D07F7FA79}" srcId="{AC9163E7-A72D-44A4-88B1-A840A3CD41BB}" destId="{52A18DC0-BD72-46F0-B536-2FDCC039EE0D}" srcOrd="0" destOrd="0" parTransId="{7B9ABB25-3B2E-4E42-B236-6629A8474EF9}" sibTransId="{DD07F9C8-9928-4D77-B381-B42080B602BD}"/>
    <dgm:cxn modelId="{9A569D9C-13AE-4720-A316-2E92635F877E}" type="presOf" srcId="{0676824F-41FE-4B1A-852C-11BAB93470AD}" destId="{47DC0EED-99AF-4DD2-BD7E-BB946ABC34CD}" srcOrd="0" destOrd="0" presId="urn:microsoft.com/office/officeart/2018/2/layout/IconVerticalSolidList"/>
    <dgm:cxn modelId="{709207CB-A63C-492F-9BE6-D6A1053B25DA}" type="presOf" srcId="{6C5A96D1-280D-42E5-97D9-6E1E472DAB81}" destId="{A62976EE-EC2D-4180-B61B-11F053EBA31F}" srcOrd="0" destOrd="0" presId="urn:microsoft.com/office/officeart/2018/2/layout/IconVerticalSolidList"/>
    <dgm:cxn modelId="{BF997CF1-458F-4A16-89E4-0D81BC5A00DE}" srcId="{AC9163E7-A72D-44A4-88B1-A840A3CD41BB}" destId="{6C5A96D1-280D-42E5-97D9-6E1E472DAB81}" srcOrd="3" destOrd="0" parTransId="{88E55E9F-C7A7-4932-8C5D-0C28BF92689B}" sibTransId="{4AF7BF80-07DF-4C57-ADB7-AE06760B0B4A}"/>
    <dgm:cxn modelId="{9B603517-C708-4C53-A9B4-371F1FBF8C6B}" type="presParOf" srcId="{35171E88-81AC-4FAD-9727-8DC82793C305}" destId="{97F4333A-A345-4EBD-BCCD-A0B54F535EEB}" srcOrd="0" destOrd="0" presId="urn:microsoft.com/office/officeart/2018/2/layout/IconVerticalSolidList"/>
    <dgm:cxn modelId="{C021C65F-B91C-4CB9-B6F9-B4127332F561}" type="presParOf" srcId="{97F4333A-A345-4EBD-BCCD-A0B54F535EEB}" destId="{44456FDB-EF31-44E4-BC08-EA2C5AF9D6B0}" srcOrd="0" destOrd="0" presId="urn:microsoft.com/office/officeart/2018/2/layout/IconVerticalSolidList"/>
    <dgm:cxn modelId="{8280DF5F-3978-42B7-88F3-32779B54ADDC}" type="presParOf" srcId="{97F4333A-A345-4EBD-BCCD-A0B54F535EEB}" destId="{107FACE0-84AA-457D-9785-18741FBD8E56}" srcOrd="1" destOrd="0" presId="urn:microsoft.com/office/officeart/2018/2/layout/IconVerticalSolidList"/>
    <dgm:cxn modelId="{5CA86DEC-5076-40D9-B1F4-8E36F30E24CF}" type="presParOf" srcId="{97F4333A-A345-4EBD-BCCD-A0B54F535EEB}" destId="{838F6DD2-B6A2-4FEA-9C0C-48E4A5FD9D95}" srcOrd="2" destOrd="0" presId="urn:microsoft.com/office/officeart/2018/2/layout/IconVerticalSolidList"/>
    <dgm:cxn modelId="{AF3995B5-51A9-4366-A45A-E4356392133C}" type="presParOf" srcId="{97F4333A-A345-4EBD-BCCD-A0B54F535EEB}" destId="{55769FDA-363D-43C4-A0D7-E548FAC0E39C}" srcOrd="3" destOrd="0" presId="urn:microsoft.com/office/officeart/2018/2/layout/IconVerticalSolidList"/>
    <dgm:cxn modelId="{9C81EFFB-80B4-4414-8E3B-58557AD38F1E}" type="presParOf" srcId="{35171E88-81AC-4FAD-9727-8DC82793C305}" destId="{25CB9A9F-420A-4868-8A95-4CD1427049D9}" srcOrd="1" destOrd="0" presId="urn:microsoft.com/office/officeart/2018/2/layout/IconVerticalSolidList"/>
    <dgm:cxn modelId="{044E2FD4-1975-4D09-AECD-563AE69505BE}" type="presParOf" srcId="{35171E88-81AC-4FAD-9727-8DC82793C305}" destId="{C49CDE4E-0398-481F-9A1B-30760DCBD847}" srcOrd="2" destOrd="0" presId="urn:microsoft.com/office/officeart/2018/2/layout/IconVerticalSolidList"/>
    <dgm:cxn modelId="{39C7F0EA-0B1C-46B4-986F-746F20A43335}" type="presParOf" srcId="{C49CDE4E-0398-481F-9A1B-30760DCBD847}" destId="{1565AE76-E507-4A09-A689-833C742C1CA3}" srcOrd="0" destOrd="0" presId="urn:microsoft.com/office/officeart/2018/2/layout/IconVerticalSolidList"/>
    <dgm:cxn modelId="{6383B274-7D9D-473E-AB64-83260AD12D2F}" type="presParOf" srcId="{C49CDE4E-0398-481F-9A1B-30760DCBD847}" destId="{2AB00798-25ED-4F05-9B42-267FE06CFE0C}" srcOrd="1" destOrd="0" presId="urn:microsoft.com/office/officeart/2018/2/layout/IconVerticalSolidList"/>
    <dgm:cxn modelId="{FF896C68-27E3-424B-ADD4-E0817939A5FE}" type="presParOf" srcId="{C49CDE4E-0398-481F-9A1B-30760DCBD847}" destId="{3E63D6FB-47A0-4DCE-B1CE-8C6F35CE463C}" srcOrd="2" destOrd="0" presId="urn:microsoft.com/office/officeart/2018/2/layout/IconVerticalSolidList"/>
    <dgm:cxn modelId="{710E28A4-EC24-4655-9938-82A1F05A6F41}" type="presParOf" srcId="{C49CDE4E-0398-481F-9A1B-30760DCBD847}" destId="{47DC0EED-99AF-4DD2-BD7E-BB946ABC34CD}" srcOrd="3" destOrd="0" presId="urn:microsoft.com/office/officeart/2018/2/layout/IconVerticalSolidList"/>
    <dgm:cxn modelId="{EB61BA62-84FE-49EF-B616-E51AA1772952}" type="presParOf" srcId="{35171E88-81AC-4FAD-9727-8DC82793C305}" destId="{1488C466-C00B-4966-BF09-B51167ADAC2E}" srcOrd="3" destOrd="0" presId="urn:microsoft.com/office/officeart/2018/2/layout/IconVerticalSolidList"/>
    <dgm:cxn modelId="{30C6B189-5430-4E04-B9F6-0FE2BCC9D88A}" type="presParOf" srcId="{35171E88-81AC-4FAD-9727-8DC82793C305}" destId="{66EEBC9C-B677-4134-934E-06599DA0382B}" srcOrd="4" destOrd="0" presId="urn:microsoft.com/office/officeart/2018/2/layout/IconVerticalSolidList"/>
    <dgm:cxn modelId="{D574720B-4359-47CD-90EE-5CE75765A4D8}" type="presParOf" srcId="{66EEBC9C-B677-4134-934E-06599DA0382B}" destId="{4FCA5937-B6E5-4E3A-9108-840CC2689A26}" srcOrd="0" destOrd="0" presId="urn:microsoft.com/office/officeart/2018/2/layout/IconVerticalSolidList"/>
    <dgm:cxn modelId="{26F117BF-0026-4878-AE6E-CE6A61B25F70}" type="presParOf" srcId="{66EEBC9C-B677-4134-934E-06599DA0382B}" destId="{FF73989B-786E-41A4-BF60-0B812143193D}" srcOrd="1" destOrd="0" presId="urn:microsoft.com/office/officeart/2018/2/layout/IconVerticalSolidList"/>
    <dgm:cxn modelId="{6E913CF1-6E8F-40D6-A37C-007E4AA989A5}" type="presParOf" srcId="{66EEBC9C-B677-4134-934E-06599DA0382B}" destId="{A0A393CF-6278-493B-9392-5F3008DAB7E5}" srcOrd="2" destOrd="0" presId="urn:microsoft.com/office/officeart/2018/2/layout/IconVerticalSolidList"/>
    <dgm:cxn modelId="{FBA04505-97A8-4226-83BD-FD52C2B8AA2F}" type="presParOf" srcId="{66EEBC9C-B677-4134-934E-06599DA0382B}" destId="{B5B6EC47-5351-4007-8C75-22D233B773E4}" srcOrd="3" destOrd="0" presId="urn:microsoft.com/office/officeart/2018/2/layout/IconVerticalSolidList"/>
    <dgm:cxn modelId="{038372C3-D176-4151-BFAD-76FE4B97612B}" type="presParOf" srcId="{35171E88-81AC-4FAD-9727-8DC82793C305}" destId="{0357D6F7-1723-4568-871A-DBB9D8DD1CE7}" srcOrd="5" destOrd="0" presId="urn:microsoft.com/office/officeart/2018/2/layout/IconVerticalSolidList"/>
    <dgm:cxn modelId="{0F7BD757-64BB-4BF6-B0A6-FA3340B2AC9A}" type="presParOf" srcId="{35171E88-81AC-4FAD-9727-8DC82793C305}" destId="{C5772F17-2895-480D-A7F4-AFD400A2F732}" srcOrd="6" destOrd="0" presId="urn:microsoft.com/office/officeart/2018/2/layout/IconVerticalSolidList"/>
    <dgm:cxn modelId="{E0BDB355-715C-4308-B42F-E1735E8ECA38}" type="presParOf" srcId="{C5772F17-2895-480D-A7F4-AFD400A2F732}" destId="{BC4CA517-71AE-4894-A4CD-B712123A549D}" srcOrd="0" destOrd="0" presId="urn:microsoft.com/office/officeart/2018/2/layout/IconVerticalSolidList"/>
    <dgm:cxn modelId="{50B2B697-BE66-48B4-A4FC-C951A5228B51}" type="presParOf" srcId="{C5772F17-2895-480D-A7F4-AFD400A2F732}" destId="{0B7BE6F3-D812-491E-BEDB-BD3519EAB4B2}" srcOrd="1" destOrd="0" presId="urn:microsoft.com/office/officeart/2018/2/layout/IconVerticalSolidList"/>
    <dgm:cxn modelId="{AC795899-AC2F-40B6-B59C-E4D0F8AA7D44}" type="presParOf" srcId="{C5772F17-2895-480D-A7F4-AFD400A2F732}" destId="{850D9BC7-5AEC-4250-99A9-AACF794B8726}" srcOrd="2" destOrd="0" presId="urn:microsoft.com/office/officeart/2018/2/layout/IconVerticalSolidList"/>
    <dgm:cxn modelId="{78A28245-CE6B-4076-85F0-72994C4ADE22}" type="presParOf" srcId="{C5772F17-2895-480D-A7F4-AFD400A2F732}" destId="{A62976EE-EC2D-4180-B61B-11F053EBA3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1E343-7D6C-9C4D-8FD8-36F8429BCA55}">
      <dsp:nvSpPr>
        <dsp:cNvPr id="0" name=""/>
        <dsp:cNvSpPr/>
      </dsp:nvSpPr>
      <dsp:spPr>
        <a:xfrm>
          <a:off x="0" y="34452"/>
          <a:ext cx="6387007" cy="11038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a:t>Suspension de l’activité de transplantation le 18 mars: décision commune SFNDT, SFT, AFU</a:t>
          </a:r>
          <a:endParaRPr lang="en-US" sz="2400" kern="1200"/>
        </a:p>
      </dsp:txBody>
      <dsp:txXfrm>
        <a:off x="53888" y="88340"/>
        <a:ext cx="6279231" cy="996118"/>
      </dsp:txXfrm>
    </dsp:sp>
    <dsp:sp modelId="{DB490C00-402A-7C45-8693-CA69E720B812}">
      <dsp:nvSpPr>
        <dsp:cNvPr id="0" name=""/>
        <dsp:cNvSpPr/>
      </dsp:nvSpPr>
      <dsp:spPr>
        <a:xfrm>
          <a:off x="0" y="1230507"/>
          <a:ext cx="6387007" cy="110389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Validé par l’ABM</a:t>
          </a:r>
          <a:endParaRPr lang="en-US" sz="2400" kern="1200" dirty="0"/>
        </a:p>
      </dsp:txBody>
      <dsp:txXfrm>
        <a:off x="53888" y="1284395"/>
        <a:ext cx="6279231" cy="996118"/>
      </dsp:txXfrm>
    </dsp:sp>
    <dsp:sp modelId="{D511491B-539F-A94F-9332-CE2714870F92}">
      <dsp:nvSpPr>
        <dsp:cNvPr id="0" name=""/>
        <dsp:cNvSpPr/>
      </dsp:nvSpPr>
      <dsp:spPr>
        <a:xfrm>
          <a:off x="0" y="2426562"/>
          <a:ext cx="6387007" cy="110389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Poursuite des de l’activité de transplantations d’organes (Organes vitaux) Avril: 118 GO [28 cœur, 8 poumons, 72 foie et 10 de rein (rein + un organe vital)</a:t>
          </a:r>
          <a:endParaRPr lang="en-US" sz="2000" kern="1200" dirty="0"/>
        </a:p>
      </dsp:txBody>
      <dsp:txXfrm>
        <a:off x="53888" y="2480450"/>
        <a:ext cx="6279231" cy="996118"/>
      </dsp:txXfrm>
    </dsp:sp>
    <dsp:sp modelId="{F24182D7-1EDC-AD4F-8DA7-8476DAB5E802}">
      <dsp:nvSpPr>
        <dsp:cNvPr id="0" name=""/>
        <dsp:cNvSpPr/>
      </dsp:nvSpPr>
      <dsp:spPr>
        <a:xfrm>
          <a:off x="0" y="3622617"/>
          <a:ext cx="6387007" cy="110389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Poursuite de l’activité de greffe pédiatrique</a:t>
          </a:r>
          <a:endParaRPr lang="en-US" sz="2000" kern="1200" dirty="0"/>
        </a:p>
      </dsp:txBody>
      <dsp:txXfrm>
        <a:off x="53888" y="3676505"/>
        <a:ext cx="6279231" cy="996118"/>
      </dsp:txXfrm>
    </dsp:sp>
    <dsp:sp modelId="{D30F229E-6783-BC48-A5B6-4DD073008034}">
      <dsp:nvSpPr>
        <dsp:cNvPr id="0" name=""/>
        <dsp:cNvSpPr/>
      </dsp:nvSpPr>
      <dsp:spPr>
        <a:xfrm>
          <a:off x="0" y="4818671"/>
          <a:ext cx="6387007" cy="110389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2 sources d’information sur l’infection Covid-19 chez les transplantés: ABM (Cristal), registre SFT  </a:t>
          </a:r>
          <a:endParaRPr lang="en-US" sz="2000" kern="1200" dirty="0"/>
        </a:p>
      </dsp:txBody>
      <dsp:txXfrm>
        <a:off x="53888" y="4872559"/>
        <a:ext cx="6279231" cy="996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3A7F6-44A5-474B-9078-5F0F5A61ABFB}">
      <dsp:nvSpPr>
        <dsp:cNvPr id="0" name=""/>
        <dsp:cNvSpPr/>
      </dsp:nvSpPr>
      <dsp:spPr>
        <a:xfrm>
          <a:off x="0" y="3276390"/>
          <a:ext cx="10515600" cy="10753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Déploiement de la télé-médecine (limitation des déplacements)</a:t>
          </a:r>
          <a:endParaRPr lang="en-US" sz="2000" kern="1200"/>
        </a:p>
      </dsp:txBody>
      <dsp:txXfrm>
        <a:off x="0" y="3276390"/>
        <a:ext cx="10515600" cy="1075384"/>
      </dsp:txXfrm>
    </dsp:sp>
    <dsp:sp modelId="{31423440-1F23-724A-889F-E747E066C536}">
      <dsp:nvSpPr>
        <dsp:cNvPr id="0" name=""/>
        <dsp:cNvSpPr/>
      </dsp:nvSpPr>
      <dsp:spPr>
        <a:xfrm rot="10800000">
          <a:off x="0" y="1638579"/>
          <a:ext cx="10515600" cy="1653941"/>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  respect  des  </a:t>
          </a:r>
          <a:r>
            <a:rPr lang="en-US" sz="2000" kern="1200" dirty="0" err="1"/>
            <a:t>règles</a:t>
          </a:r>
          <a:r>
            <a:rPr lang="en-US" sz="2000" kern="1200" dirty="0"/>
            <a:t>  de  </a:t>
          </a:r>
          <a:r>
            <a:rPr lang="en-US" sz="2000" kern="1200" dirty="0" err="1"/>
            <a:t>sécurité</a:t>
          </a:r>
          <a:r>
            <a:rPr lang="en-US" sz="2000" kern="1200" dirty="0"/>
            <a:t>  et  des  </a:t>
          </a:r>
          <a:r>
            <a:rPr lang="en-US" sz="2000" kern="1200" dirty="0" err="1"/>
            <a:t>gestes</a:t>
          </a:r>
          <a:r>
            <a:rPr lang="en-US" sz="2000" kern="1200" dirty="0"/>
            <a:t>  ”</a:t>
          </a:r>
          <a:r>
            <a:rPr lang="en-US" sz="2000" kern="1200" dirty="0" err="1"/>
            <a:t>barrière</a:t>
          </a:r>
          <a:r>
            <a:rPr lang="en-US" sz="2000" kern="1200" dirty="0"/>
            <a:t>”  </a:t>
          </a:r>
          <a:r>
            <a:rPr lang="en-US" sz="2000" kern="1200" dirty="0" err="1"/>
            <a:t>reste</a:t>
          </a:r>
          <a:r>
            <a:rPr lang="en-US" sz="2000" kern="1200" dirty="0"/>
            <a:t>  indispensable</a:t>
          </a:r>
          <a:r>
            <a:rPr lang="fr-FR" sz="2000" kern="1200" dirty="0"/>
            <a:t> </a:t>
          </a:r>
          <a:endParaRPr lang="en-US" sz="2000" kern="1200" dirty="0"/>
        </a:p>
      </dsp:txBody>
      <dsp:txXfrm rot="-10800000">
        <a:off x="0" y="1638579"/>
        <a:ext cx="10515600" cy="580533"/>
      </dsp:txXfrm>
    </dsp:sp>
    <dsp:sp modelId="{D9B01CE9-B81D-F64B-A666-5CCFBCE75060}">
      <dsp:nvSpPr>
        <dsp:cNvPr id="0" name=""/>
        <dsp:cNvSpPr/>
      </dsp:nvSpPr>
      <dsp:spPr>
        <a:xfrm>
          <a:off x="0" y="2219113"/>
          <a:ext cx="5257799" cy="4945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kern="1200"/>
            <a:t>Patients en attente de transplantation</a:t>
          </a:r>
          <a:endParaRPr lang="en-US" sz="1900" kern="1200"/>
        </a:p>
      </dsp:txBody>
      <dsp:txXfrm>
        <a:off x="0" y="2219113"/>
        <a:ext cx="5257799" cy="494528"/>
      </dsp:txXfrm>
    </dsp:sp>
    <dsp:sp modelId="{F6DC2BF7-45E4-324C-95D2-3F8E2CF0B824}">
      <dsp:nvSpPr>
        <dsp:cNvPr id="0" name=""/>
        <dsp:cNvSpPr/>
      </dsp:nvSpPr>
      <dsp:spPr>
        <a:xfrm>
          <a:off x="5257800" y="2219113"/>
          <a:ext cx="5257799" cy="49452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kern="1200" dirty="0"/>
            <a:t>Suite immédiate de la transplantation et </a:t>
          </a:r>
          <a:r>
            <a:rPr lang="fr-FR" sz="1900" kern="1200" dirty="0" err="1"/>
            <a:t>au-délà</a:t>
          </a:r>
          <a:endParaRPr lang="en-US" sz="1900" kern="1200" dirty="0"/>
        </a:p>
      </dsp:txBody>
      <dsp:txXfrm>
        <a:off x="5257800" y="2219113"/>
        <a:ext cx="5257799" cy="494528"/>
      </dsp:txXfrm>
    </dsp:sp>
    <dsp:sp modelId="{55C6E43D-8C12-6F46-8F13-366A8A72805F}">
      <dsp:nvSpPr>
        <dsp:cNvPr id="0" name=""/>
        <dsp:cNvSpPr/>
      </dsp:nvSpPr>
      <dsp:spPr>
        <a:xfrm rot="10800000">
          <a:off x="0" y="769"/>
          <a:ext cx="10515600" cy="1653941"/>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t>Départements</a:t>
          </a:r>
          <a:r>
            <a:rPr lang="en-US" sz="3200" kern="1200" dirty="0"/>
            <a:t>  </a:t>
          </a:r>
          <a:r>
            <a:rPr lang="en-US" sz="3200" kern="1200" dirty="0" err="1"/>
            <a:t>où</a:t>
          </a:r>
          <a:r>
            <a:rPr lang="en-US" sz="3200" kern="1200" dirty="0"/>
            <a:t>  la  circulation  du  virus  </a:t>
          </a:r>
          <a:r>
            <a:rPr lang="en-US" sz="3200" kern="1200" dirty="0" err="1"/>
            <a:t>est</a:t>
          </a:r>
          <a:r>
            <a:rPr lang="en-US" sz="3200" kern="1200" dirty="0"/>
            <a:t>  </a:t>
          </a:r>
          <a:r>
            <a:rPr lang="en-US" sz="3200" kern="1200" dirty="0" err="1"/>
            <a:t>limitée</a:t>
          </a:r>
          <a:r>
            <a:rPr lang="fr-FR" sz="3200" kern="1200" dirty="0"/>
            <a:t>  (verts vs rouges)</a:t>
          </a:r>
          <a:endParaRPr lang="en-US" sz="3200" kern="1200" dirty="0"/>
        </a:p>
      </dsp:txBody>
      <dsp:txXfrm rot="10800000">
        <a:off x="0" y="769"/>
        <a:ext cx="10515600" cy="1074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7207-009D-C34C-BFFF-FEA666AC3B52}">
      <dsp:nvSpPr>
        <dsp:cNvPr id="0" name=""/>
        <dsp:cNvSpPr/>
      </dsp:nvSpPr>
      <dsp:spPr>
        <a:xfrm>
          <a:off x="0" y="28614"/>
          <a:ext cx="10658400" cy="95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a:t>Facteurs de risques connus ou probables:</a:t>
          </a:r>
          <a:endParaRPr lang="en-US" sz="2400" kern="1200"/>
        </a:p>
      </dsp:txBody>
      <dsp:txXfrm>
        <a:off x="46606" y="75220"/>
        <a:ext cx="10565188" cy="861508"/>
      </dsp:txXfrm>
    </dsp:sp>
    <dsp:sp modelId="{50E97F55-E7A1-9740-B1F6-29F056AB6D7F}">
      <dsp:nvSpPr>
        <dsp:cNvPr id="0" name=""/>
        <dsp:cNvSpPr/>
      </dsp:nvSpPr>
      <dsp:spPr>
        <a:xfrm>
          <a:off x="0" y="983334"/>
          <a:ext cx="10658400" cy="1847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40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b="1" kern="1200" dirty="0"/>
            <a:t>Age du receveur (&gt;60 ans)</a:t>
          </a:r>
          <a:endParaRPr lang="en-US" sz="1800" b="1" kern="1200" dirty="0"/>
        </a:p>
        <a:p>
          <a:pPr marL="171450" lvl="1" indent="-171450" algn="l" defTabSz="800100">
            <a:lnSpc>
              <a:spcPct val="90000"/>
            </a:lnSpc>
            <a:spcBef>
              <a:spcPct val="0"/>
            </a:spcBef>
            <a:spcAft>
              <a:spcPct val="20000"/>
            </a:spcAft>
            <a:buChar char="•"/>
          </a:pPr>
          <a:r>
            <a:rPr lang="fr-FR" sz="1800" b="1" kern="1200" dirty="0"/>
            <a:t>Obésité du receveur</a:t>
          </a:r>
          <a:endParaRPr lang="en-US" sz="1800" b="1" kern="1200" dirty="0"/>
        </a:p>
        <a:p>
          <a:pPr marL="171450" lvl="1" indent="-171450" algn="l" defTabSz="800100">
            <a:lnSpc>
              <a:spcPct val="90000"/>
            </a:lnSpc>
            <a:spcBef>
              <a:spcPct val="0"/>
            </a:spcBef>
            <a:spcAft>
              <a:spcPct val="20000"/>
            </a:spcAft>
            <a:buChar char="•"/>
          </a:pPr>
          <a:r>
            <a:rPr lang="fr-FR" sz="1800" b="1" kern="1200" dirty="0"/>
            <a:t>Pathologies cardiovasculaires</a:t>
          </a:r>
          <a:endParaRPr lang="en-US" sz="1800" b="1" kern="1200" dirty="0"/>
        </a:p>
        <a:p>
          <a:pPr marL="171450" lvl="1" indent="-171450" algn="l" defTabSz="800100">
            <a:lnSpc>
              <a:spcPct val="90000"/>
            </a:lnSpc>
            <a:spcBef>
              <a:spcPct val="0"/>
            </a:spcBef>
            <a:spcAft>
              <a:spcPct val="20000"/>
            </a:spcAft>
            <a:buChar char="•"/>
          </a:pPr>
          <a:r>
            <a:rPr lang="fr-FR" sz="1800" b="1" kern="1200" dirty="0"/>
            <a:t>Diabète</a:t>
          </a:r>
          <a:endParaRPr lang="en-US" sz="1800" b="1" kern="1200" dirty="0"/>
        </a:p>
        <a:p>
          <a:pPr marL="171450" lvl="1" indent="-171450" algn="l" defTabSz="800100">
            <a:lnSpc>
              <a:spcPct val="90000"/>
            </a:lnSpc>
            <a:spcBef>
              <a:spcPct val="0"/>
            </a:spcBef>
            <a:spcAft>
              <a:spcPct val="20000"/>
            </a:spcAft>
            <a:buChar char="•"/>
          </a:pPr>
          <a:r>
            <a:rPr lang="fr-FR" sz="1800" b="1" kern="1200" dirty="0"/>
            <a:t>ATCD respiratoires (BPCO </a:t>
          </a:r>
          <a:r>
            <a:rPr lang="fr-FR" sz="1800" b="1" kern="1200" dirty="0" err="1"/>
            <a:t>etc</a:t>
          </a:r>
          <a:r>
            <a:rPr lang="fr-FR" sz="1800" b="1" kern="1200" dirty="0"/>
            <a:t>)</a:t>
          </a:r>
          <a:endParaRPr lang="en-US" sz="1800" b="1" kern="1200" dirty="0"/>
        </a:p>
        <a:p>
          <a:pPr marL="171450" lvl="1" indent="-171450" algn="l" defTabSz="800100">
            <a:lnSpc>
              <a:spcPct val="90000"/>
            </a:lnSpc>
            <a:spcBef>
              <a:spcPct val="0"/>
            </a:spcBef>
            <a:spcAft>
              <a:spcPct val="20000"/>
            </a:spcAft>
            <a:buChar char="•"/>
          </a:pPr>
          <a:r>
            <a:rPr lang="fr-FR" sz="1800" b="1" kern="1200" dirty="0"/>
            <a:t>Induction par </a:t>
          </a:r>
          <a:r>
            <a:rPr lang="fr-FR" sz="1800" b="1" kern="1200" dirty="0" err="1"/>
            <a:t>thymoglobuline</a:t>
          </a:r>
          <a:r>
            <a:rPr lang="fr-FR" sz="1800" b="1" kern="1200" dirty="0"/>
            <a:t>, responsable de lymphopénie </a:t>
          </a:r>
          <a:endParaRPr lang="en-US" sz="1800" b="1" kern="1200" dirty="0"/>
        </a:p>
      </dsp:txBody>
      <dsp:txXfrm>
        <a:off x="0" y="983334"/>
        <a:ext cx="10658400" cy="1847474"/>
      </dsp:txXfrm>
    </dsp:sp>
    <dsp:sp modelId="{946170BC-F1D9-1548-82F3-FBDDA0802674}">
      <dsp:nvSpPr>
        <dsp:cNvPr id="0" name=""/>
        <dsp:cNvSpPr/>
      </dsp:nvSpPr>
      <dsp:spPr>
        <a:xfrm>
          <a:off x="0" y="2830809"/>
          <a:ext cx="10658400" cy="9547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 éviter l’accumulation de facteurs de risques</a:t>
          </a:r>
          <a:endParaRPr lang="en-US" sz="2400" kern="1200" dirty="0"/>
        </a:p>
      </dsp:txBody>
      <dsp:txXfrm>
        <a:off x="46606" y="2877415"/>
        <a:ext cx="10565188" cy="861508"/>
      </dsp:txXfrm>
    </dsp:sp>
    <dsp:sp modelId="{CD9E0A91-DEB6-3F42-9B3A-E40B2DE01B49}">
      <dsp:nvSpPr>
        <dsp:cNvPr id="0" name=""/>
        <dsp:cNvSpPr/>
      </dsp:nvSpPr>
      <dsp:spPr>
        <a:xfrm>
          <a:off x="0" y="3932409"/>
          <a:ext cx="10658400" cy="9547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Possibilité de mettre certains patients </a:t>
          </a:r>
          <a:r>
            <a:rPr lang="fr-FR" sz="2400" b="1" kern="1200" dirty="0">
              <a:solidFill>
                <a:schemeClr val="tx1"/>
              </a:solidFill>
              <a:highlight>
                <a:srgbClr val="FFFF00"/>
              </a:highlight>
            </a:rPr>
            <a:t>en contre-indication temporaire</a:t>
          </a:r>
          <a:r>
            <a:rPr lang="fr-FR" sz="2400" kern="1200" dirty="0">
              <a:solidFill>
                <a:schemeClr val="tx1"/>
              </a:solidFill>
            </a:rPr>
            <a:t> </a:t>
          </a:r>
          <a:r>
            <a:rPr lang="fr-FR" sz="2400" kern="1200" dirty="0"/>
            <a:t>en fonction des facteurs de risque.</a:t>
          </a:r>
          <a:endParaRPr lang="en-US" sz="2400" kern="1200" dirty="0"/>
        </a:p>
      </dsp:txBody>
      <dsp:txXfrm>
        <a:off x="46606" y="3979015"/>
        <a:ext cx="10565188" cy="861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8FCAE-C066-F644-99D3-3BDC0832418A}">
      <dsp:nvSpPr>
        <dsp:cNvPr id="0" name=""/>
        <dsp:cNvSpPr/>
      </dsp:nvSpPr>
      <dsp:spPr>
        <a:xfrm>
          <a:off x="0" y="91763"/>
          <a:ext cx="10658400" cy="1072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Prise en compte:</a:t>
          </a:r>
          <a:endParaRPr lang="en-US" sz="2700" kern="1200"/>
        </a:p>
      </dsp:txBody>
      <dsp:txXfrm>
        <a:off x="52359" y="144122"/>
        <a:ext cx="10553682" cy="967861"/>
      </dsp:txXfrm>
    </dsp:sp>
    <dsp:sp modelId="{49E6D9F9-3174-E74B-B8E7-4E9EFEF597B5}">
      <dsp:nvSpPr>
        <dsp:cNvPr id="0" name=""/>
        <dsp:cNvSpPr/>
      </dsp:nvSpPr>
      <dsp:spPr>
        <a:xfrm>
          <a:off x="0" y="1164342"/>
          <a:ext cx="10658400" cy="251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40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FR" sz="2100" kern="1200"/>
            <a:t>Du bénéfice attendu de la greffe (par rapport au maintien en dialyse)</a:t>
          </a:r>
          <a:endParaRPr lang="en-US" sz="2100" kern="1200"/>
        </a:p>
        <a:p>
          <a:pPr marL="228600" lvl="1" indent="-228600" algn="l" defTabSz="933450">
            <a:lnSpc>
              <a:spcPct val="90000"/>
            </a:lnSpc>
            <a:spcBef>
              <a:spcPct val="0"/>
            </a:spcBef>
            <a:spcAft>
              <a:spcPct val="20000"/>
            </a:spcAft>
            <a:buChar char="•"/>
          </a:pPr>
          <a:r>
            <a:rPr lang="fr-FR" sz="2100" kern="1200" dirty="0"/>
            <a:t>Des difficultés d’accès à la greffe</a:t>
          </a:r>
          <a:endParaRPr lang="en-US" sz="2100" kern="1200" dirty="0"/>
        </a:p>
        <a:p>
          <a:pPr marL="228600" lvl="1" indent="-228600" algn="l" defTabSz="933450">
            <a:lnSpc>
              <a:spcPct val="90000"/>
            </a:lnSpc>
            <a:spcBef>
              <a:spcPct val="0"/>
            </a:spcBef>
            <a:spcAft>
              <a:spcPct val="20000"/>
            </a:spcAft>
            <a:buChar char="•"/>
          </a:pPr>
          <a:r>
            <a:rPr lang="fr-FR" sz="2100" kern="1200" dirty="0"/>
            <a:t>De l’urgence de la greffe (abord vasculaire…)</a:t>
          </a:r>
          <a:endParaRPr lang="en-US" sz="2100" kern="1200" dirty="0"/>
        </a:p>
        <a:p>
          <a:pPr marL="228600" lvl="1" indent="-228600" algn="l" defTabSz="933450">
            <a:lnSpc>
              <a:spcPct val="90000"/>
            </a:lnSpc>
            <a:spcBef>
              <a:spcPct val="0"/>
            </a:spcBef>
            <a:spcAft>
              <a:spcPct val="20000"/>
            </a:spcAft>
            <a:buChar char="•"/>
          </a:pPr>
          <a:r>
            <a:rPr lang="fr-FR" sz="2100" b="1" kern="1200" dirty="0"/>
            <a:t>Des facteurs de risque de formes graves de </a:t>
          </a:r>
          <a:r>
            <a:rPr lang="fr-FR" sz="2100" b="1" kern="1200" dirty="0" err="1"/>
            <a:t>Covid</a:t>
          </a:r>
          <a:r>
            <a:rPr lang="fr-FR" sz="2100" b="1" kern="1200" dirty="0"/>
            <a:t> définies précédemment</a:t>
          </a:r>
          <a:endParaRPr lang="en-US" sz="2100" b="1" kern="1200" dirty="0"/>
        </a:p>
        <a:p>
          <a:pPr marL="228600" lvl="1" indent="-228600" algn="l" defTabSz="933450">
            <a:lnSpc>
              <a:spcPct val="90000"/>
            </a:lnSpc>
            <a:spcBef>
              <a:spcPct val="0"/>
            </a:spcBef>
            <a:spcAft>
              <a:spcPct val="20000"/>
            </a:spcAft>
            <a:buChar char="•"/>
          </a:pPr>
          <a:r>
            <a:rPr lang="fr-FR" sz="2100" kern="1200" dirty="0"/>
            <a:t>Des difficultés chirurgicales attendues et du temps anticipé  d’hospitalisation initiale </a:t>
          </a:r>
          <a:endParaRPr lang="en-US" sz="2100" kern="1200" dirty="0"/>
        </a:p>
        <a:p>
          <a:pPr marL="228600" lvl="1" indent="-228600" algn="l" defTabSz="933450">
            <a:lnSpc>
              <a:spcPct val="90000"/>
            </a:lnSpc>
            <a:spcBef>
              <a:spcPct val="0"/>
            </a:spcBef>
            <a:spcAft>
              <a:spcPct val="20000"/>
            </a:spcAft>
            <a:buChar char="•"/>
          </a:pPr>
          <a:r>
            <a:rPr lang="fr-FR" sz="2100" kern="1200" dirty="0"/>
            <a:t>De la qualité du greffon et ischémie froide</a:t>
          </a:r>
          <a:endParaRPr lang="en-US" sz="2100" kern="1200" dirty="0"/>
        </a:p>
        <a:p>
          <a:pPr marL="228600" lvl="1" indent="-228600" algn="l" defTabSz="933450">
            <a:lnSpc>
              <a:spcPct val="90000"/>
            </a:lnSpc>
            <a:spcBef>
              <a:spcPct val="0"/>
            </a:spcBef>
            <a:spcAft>
              <a:spcPct val="20000"/>
            </a:spcAft>
            <a:buChar char="•"/>
          </a:pPr>
          <a:r>
            <a:rPr lang="fr-FR" sz="2100" kern="1200" dirty="0"/>
            <a:t>De la volonté et des possibilités de confinement du patient en post greffe</a:t>
          </a:r>
          <a:endParaRPr lang="en-US" sz="2100" kern="1200" dirty="0"/>
        </a:p>
      </dsp:txBody>
      <dsp:txXfrm>
        <a:off x="0" y="1164342"/>
        <a:ext cx="10658400" cy="2515050"/>
      </dsp:txXfrm>
    </dsp:sp>
    <dsp:sp modelId="{B949C2B1-7A31-C241-A654-F7342CD2909F}">
      <dsp:nvSpPr>
        <dsp:cNvPr id="0" name=""/>
        <dsp:cNvSpPr/>
      </dsp:nvSpPr>
      <dsp:spPr>
        <a:xfrm>
          <a:off x="0" y="3679392"/>
          <a:ext cx="10658400" cy="10725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Evaluation individuelle et seniorisée du rapport bénéfice /risque avant acceptation du greffon </a:t>
          </a:r>
          <a:endParaRPr lang="en-US" sz="2700" kern="1200"/>
        </a:p>
      </dsp:txBody>
      <dsp:txXfrm>
        <a:off x="52359" y="3731751"/>
        <a:ext cx="10553682" cy="967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6B1ED-22B7-6D4B-859F-BBF39782B57B}">
      <dsp:nvSpPr>
        <dsp:cNvPr id="0" name=""/>
        <dsp:cNvSpPr/>
      </dsp:nvSpPr>
      <dsp:spPr>
        <a:xfrm rot="5400000">
          <a:off x="6301351" y="-2303368"/>
          <a:ext cx="1698512"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Transplantation de donneur vivant: ABO compatibles</a:t>
          </a:r>
          <a:endParaRPr lang="en-US" sz="2300" kern="1200" dirty="0"/>
        </a:p>
        <a:p>
          <a:pPr marL="228600" lvl="1" indent="-228600" algn="l" defTabSz="1022350">
            <a:lnSpc>
              <a:spcPct val="90000"/>
            </a:lnSpc>
            <a:spcBef>
              <a:spcPct val="0"/>
            </a:spcBef>
            <a:spcAft>
              <a:spcPct val="15000"/>
            </a:spcAft>
            <a:buChar char="•"/>
          </a:pPr>
          <a:r>
            <a:rPr lang="fr-FR" sz="2300" kern="1200" dirty="0"/>
            <a:t>Transplantation préemptive si la fonction rénale prédit une mise en dialyse imminente</a:t>
          </a:r>
          <a:endParaRPr lang="en-US" sz="2300" kern="1200" dirty="0"/>
        </a:p>
      </dsp:txBody>
      <dsp:txXfrm rot="-5400000">
        <a:off x="3785616" y="295282"/>
        <a:ext cx="6647069" cy="1532682"/>
      </dsp:txXfrm>
    </dsp:sp>
    <dsp:sp modelId="{76566999-19E6-C142-9EAA-EE1BF44F95B6}">
      <dsp:nvSpPr>
        <dsp:cNvPr id="0" name=""/>
        <dsp:cNvSpPr/>
      </dsp:nvSpPr>
      <dsp:spPr>
        <a:xfrm>
          <a:off x="0" y="53"/>
          <a:ext cx="3785616" cy="2123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r-FR" sz="2500" kern="1200"/>
            <a:t>Les greffes suivantes peuvent être envisagées lorsqu’elles sont possibles et après information individuelle des patients:</a:t>
          </a:r>
          <a:endParaRPr lang="en-US" sz="2500" kern="1200"/>
        </a:p>
      </dsp:txBody>
      <dsp:txXfrm>
        <a:off x="103643" y="103696"/>
        <a:ext cx="3578330" cy="1915854"/>
      </dsp:txXfrm>
    </dsp:sp>
    <dsp:sp modelId="{E8CB219A-0A6F-C143-B36E-50732EC53A46}">
      <dsp:nvSpPr>
        <dsp:cNvPr id="0" name=""/>
        <dsp:cNvSpPr/>
      </dsp:nvSpPr>
      <dsp:spPr>
        <a:xfrm rot="5400000">
          <a:off x="6301351" y="-74071"/>
          <a:ext cx="1698512"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Les greffes ABO-incompatibles (Soc savantes)</a:t>
          </a:r>
          <a:endParaRPr lang="en-US" sz="2300" kern="1200" dirty="0"/>
        </a:p>
        <a:p>
          <a:pPr marL="228600" lvl="1" indent="-228600" algn="l" defTabSz="1022350">
            <a:lnSpc>
              <a:spcPct val="90000"/>
            </a:lnSpc>
            <a:spcBef>
              <a:spcPct val="0"/>
            </a:spcBef>
            <a:spcAft>
              <a:spcPct val="15000"/>
            </a:spcAft>
            <a:buChar char="•"/>
          </a:pPr>
          <a:r>
            <a:rPr lang="fr-FR" sz="2300" kern="1200" dirty="0"/>
            <a:t>Les greffes après désensibilisation chez l’hyperimmunisé  (Soc savantes)</a:t>
          </a:r>
          <a:endParaRPr lang="en-US" sz="2300" kern="1200" dirty="0"/>
        </a:p>
        <a:p>
          <a:pPr marL="228600" lvl="1" indent="-228600" algn="l" defTabSz="1022350">
            <a:lnSpc>
              <a:spcPct val="90000"/>
            </a:lnSpc>
            <a:spcBef>
              <a:spcPct val="0"/>
            </a:spcBef>
            <a:spcAft>
              <a:spcPct val="15000"/>
            </a:spcAft>
            <a:buChar char="•"/>
          </a:pPr>
          <a:r>
            <a:rPr lang="fr-FR" sz="2300" kern="1200"/>
            <a:t>Les greffes Rein-Pancréas (ABM)</a:t>
          </a:r>
          <a:endParaRPr lang="en-US" sz="2300" kern="1200"/>
        </a:p>
      </dsp:txBody>
      <dsp:txXfrm rot="-5400000">
        <a:off x="3785616" y="2524579"/>
        <a:ext cx="6647069" cy="1532682"/>
      </dsp:txXfrm>
    </dsp:sp>
    <dsp:sp modelId="{DB125B53-C535-F347-896D-9B0DECCE6AD8}">
      <dsp:nvSpPr>
        <dsp:cNvPr id="0" name=""/>
        <dsp:cNvSpPr/>
      </dsp:nvSpPr>
      <dsp:spPr>
        <a:xfrm>
          <a:off x="0" y="2229350"/>
          <a:ext cx="3785616" cy="2123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r-FR" sz="2500" kern="1200"/>
            <a:t>Ne sont pas recommandées</a:t>
          </a:r>
          <a:endParaRPr lang="en-US" sz="2500" kern="1200"/>
        </a:p>
      </dsp:txBody>
      <dsp:txXfrm>
        <a:off x="103643" y="2332993"/>
        <a:ext cx="3578330" cy="1915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3B0B1-E58E-DF49-9043-CCF656EC4789}">
      <dsp:nvSpPr>
        <dsp:cNvPr id="0" name=""/>
        <dsp:cNvSpPr/>
      </dsp:nvSpPr>
      <dsp:spPr>
        <a:xfrm>
          <a:off x="0" y="4438790"/>
          <a:ext cx="6588691" cy="14569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a:t>En cas de disparités territoriales d’accès à la greffe (persistantes dans le temps) , procédures de transfert de dossiers et patients</a:t>
          </a:r>
          <a:endParaRPr lang="en-US" sz="1800" kern="1200"/>
        </a:p>
      </dsp:txBody>
      <dsp:txXfrm>
        <a:off x="0" y="4438790"/>
        <a:ext cx="6588691" cy="1456910"/>
      </dsp:txXfrm>
    </dsp:sp>
    <dsp:sp modelId="{243DCBC9-B85D-CA4F-B4F9-809B177D9B7F}">
      <dsp:nvSpPr>
        <dsp:cNvPr id="0" name=""/>
        <dsp:cNvSpPr/>
      </dsp:nvSpPr>
      <dsp:spPr>
        <a:xfrm rot="10800000">
          <a:off x="0" y="2219916"/>
          <a:ext cx="6588691" cy="224072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a:t>Sous réserve d’une observation rassurante sur le plan de la sécurité des patients durant cette période, les recommandations seront évolutives (GT Rein, Conseil d’orientation ABM).</a:t>
          </a:r>
          <a:endParaRPr lang="en-US" sz="1800" kern="1200"/>
        </a:p>
      </dsp:txBody>
      <dsp:txXfrm rot="10800000">
        <a:off x="0" y="2219916"/>
        <a:ext cx="6588691" cy="1455957"/>
      </dsp:txXfrm>
    </dsp:sp>
    <dsp:sp modelId="{354A2E9D-53E1-3447-B1C2-073D1728B34C}">
      <dsp:nvSpPr>
        <dsp:cNvPr id="0" name=""/>
        <dsp:cNvSpPr/>
      </dsp:nvSpPr>
      <dsp:spPr>
        <a:xfrm rot="10800000">
          <a:off x="0" y="1042"/>
          <a:ext cx="6588691" cy="224072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Les résultats des greffes après la reprise seront analysées de façon hebdomadaire:</a:t>
          </a:r>
          <a:endParaRPr lang="en-US" sz="1800" kern="1200" dirty="0">
            <a:solidFill>
              <a:schemeClr val="tx1"/>
            </a:solidFill>
          </a:endParaRPr>
        </a:p>
      </dsp:txBody>
      <dsp:txXfrm rot="-10800000">
        <a:off x="0" y="1042"/>
        <a:ext cx="6588691" cy="786495"/>
      </dsp:txXfrm>
    </dsp:sp>
    <dsp:sp modelId="{5B67DB96-4721-A34E-B980-FA6C2B2C8ADC}">
      <dsp:nvSpPr>
        <dsp:cNvPr id="0" name=""/>
        <dsp:cNvSpPr/>
      </dsp:nvSpPr>
      <dsp:spPr>
        <a:xfrm>
          <a:off x="0" y="787537"/>
          <a:ext cx="3294345" cy="6699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fr-FR" sz="2200" kern="1200"/>
            <a:t>Registre de la SFT</a:t>
          </a:r>
          <a:endParaRPr lang="en-US" sz="2200" kern="1200"/>
        </a:p>
      </dsp:txBody>
      <dsp:txXfrm>
        <a:off x="0" y="787537"/>
        <a:ext cx="3294345" cy="669977"/>
      </dsp:txXfrm>
    </dsp:sp>
    <dsp:sp modelId="{500A9395-179E-094C-83E9-1C01277D6D65}">
      <dsp:nvSpPr>
        <dsp:cNvPr id="0" name=""/>
        <dsp:cNvSpPr/>
      </dsp:nvSpPr>
      <dsp:spPr>
        <a:xfrm>
          <a:off x="3294345" y="787537"/>
          <a:ext cx="3294345" cy="66997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fr-FR" sz="2200" kern="1200"/>
            <a:t>Données Cristal ABM, CUSUM</a:t>
          </a:r>
          <a:endParaRPr lang="en-US" sz="2200" kern="1200"/>
        </a:p>
      </dsp:txBody>
      <dsp:txXfrm>
        <a:off x="3294345" y="787537"/>
        <a:ext cx="3294345" cy="6699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56FDB-EF31-44E4-BC08-EA2C5AF9D6B0}">
      <dsp:nvSpPr>
        <dsp:cNvPr id="0" name=""/>
        <dsp:cNvSpPr/>
      </dsp:nvSpPr>
      <dsp:spPr>
        <a:xfrm>
          <a:off x="0" y="1805"/>
          <a:ext cx="11407487"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FACE0-84AA-457D-9785-18741FBD8E5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769FDA-363D-43C4-A0D7-E548FAC0E39C}">
      <dsp:nvSpPr>
        <dsp:cNvPr id="0" name=""/>
        <dsp:cNvSpPr/>
      </dsp:nvSpPr>
      <dsp:spPr>
        <a:xfrm>
          <a:off x="1057183" y="1805"/>
          <a:ext cx="1035030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fr-FR" sz="1900" kern="1200"/>
            <a:t>Obtenir l’autorisation de la direction de l’établissement pour la reprise des greffes et la mobilisation des chirurgiens et des anesthésistes. </a:t>
          </a:r>
          <a:endParaRPr lang="en-US" sz="1900" kern="1200"/>
        </a:p>
      </dsp:txBody>
      <dsp:txXfrm>
        <a:off x="1057183" y="1805"/>
        <a:ext cx="10350303" cy="915310"/>
      </dsp:txXfrm>
    </dsp:sp>
    <dsp:sp modelId="{1565AE76-E507-4A09-A689-833C742C1CA3}">
      <dsp:nvSpPr>
        <dsp:cNvPr id="0" name=""/>
        <dsp:cNvSpPr/>
      </dsp:nvSpPr>
      <dsp:spPr>
        <a:xfrm>
          <a:off x="0" y="1145944"/>
          <a:ext cx="11407487"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00798-25ED-4F05-9B42-267FE06CFE0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DC0EED-99AF-4DD2-BD7E-BB946ABC34CD}">
      <dsp:nvSpPr>
        <dsp:cNvPr id="0" name=""/>
        <dsp:cNvSpPr/>
      </dsp:nvSpPr>
      <dsp:spPr>
        <a:xfrm>
          <a:off x="1057183" y="1145944"/>
          <a:ext cx="1035030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fr-FR" sz="1900" kern="1200"/>
            <a:t>Actuellement, seuls les actes considérés comme urgents sont autorisés dans les blocs (autorisation ARS), mais aussi tous les soins non urgents si perte de chance pour les patients. </a:t>
          </a:r>
          <a:endParaRPr lang="en-US" sz="1900" kern="1200"/>
        </a:p>
      </dsp:txBody>
      <dsp:txXfrm>
        <a:off x="1057183" y="1145944"/>
        <a:ext cx="10350303" cy="915310"/>
      </dsp:txXfrm>
    </dsp:sp>
    <dsp:sp modelId="{4FCA5937-B6E5-4E3A-9108-840CC2689A26}">
      <dsp:nvSpPr>
        <dsp:cNvPr id="0" name=""/>
        <dsp:cNvSpPr/>
      </dsp:nvSpPr>
      <dsp:spPr>
        <a:xfrm>
          <a:off x="0" y="2290082"/>
          <a:ext cx="11407487"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3989B-786E-41A4-BF60-0B812143193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B6EC47-5351-4007-8C75-22D233B773E4}">
      <dsp:nvSpPr>
        <dsp:cNvPr id="0" name=""/>
        <dsp:cNvSpPr/>
      </dsp:nvSpPr>
      <dsp:spPr>
        <a:xfrm>
          <a:off x="1057183" y="2290082"/>
          <a:ext cx="1035030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fr-FR" sz="1900" kern="1200" dirty="0"/>
            <a:t>La transplantation rénale à partir de donneur décédé peut être considérée comme un soin non urgent qui ne peut pas être différé, en raison de la disponibilité limitée dans le temps des reins prélevés.</a:t>
          </a:r>
          <a:endParaRPr lang="en-US" sz="1900" kern="1200" dirty="0"/>
        </a:p>
      </dsp:txBody>
      <dsp:txXfrm>
        <a:off x="1057183" y="2290082"/>
        <a:ext cx="10350303" cy="915310"/>
      </dsp:txXfrm>
    </dsp:sp>
    <dsp:sp modelId="{BC4CA517-71AE-4894-A4CD-B712123A549D}">
      <dsp:nvSpPr>
        <dsp:cNvPr id="0" name=""/>
        <dsp:cNvSpPr/>
      </dsp:nvSpPr>
      <dsp:spPr>
        <a:xfrm>
          <a:off x="0" y="3434221"/>
          <a:ext cx="11407487"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BE6F3-D812-491E-BEDB-BD3519EAB4B2}">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2976EE-EC2D-4180-B61B-11F053EBA31F}">
      <dsp:nvSpPr>
        <dsp:cNvPr id="0" name=""/>
        <dsp:cNvSpPr/>
      </dsp:nvSpPr>
      <dsp:spPr>
        <a:xfrm>
          <a:off x="1057183" y="3434221"/>
          <a:ext cx="1035030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fr-FR" sz="1900" kern="1200"/>
            <a:t>Il est nécessaire, pour </a:t>
          </a:r>
          <a:r>
            <a:rPr lang="fr-FR" sz="1900" b="1" kern="1200"/>
            <a:t>que la transplantation rénale redémarre vite</a:t>
          </a:r>
          <a:r>
            <a:rPr lang="fr-FR" sz="1900" kern="1200"/>
            <a:t>, qu’elle soit considérée comme une </a:t>
          </a:r>
          <a:r>
            <a:rPr lang="fr-FR" sz="1900" b="1" kern="1200"/>
            <a:t>activité prioritaire</a:t>
          </a:r>
          <a:r>
            <a:rPr lang="fr-FR" sz="1900" kern="1200"/>
            <a:t>. Demande de l’implication de l’ABM auprès des ARS et DGOS</a:t>
          </a:r>
          <a:endParaRPr lang="en-US" sz="1900" kern="1200"/>
        </a:p>
      </dsp:txBody>
      <dsp:txXfrm>
        <a:off x="1057183" y="3434221"/>
        <a:ext cx="10350303"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solidFill>
                  <a:schemeClr val="bg1"/>
                </a:solidFill>
                <a:latin typeface="Times New Roman" pitchFamily="18" charset="0"/>
                <a:ea typeface="+mn-ea"/>
                <a:cs typeface="+mn-cs"/>
              </a:defRPr>
            </a:lvl1pPr>
          </a:lstStyle>
          <a:p>
            <a:pPr>
              <a:defRPr/>
            </a:pPr>
            <a:endParaRPr lang="fr-FR"/>
          </a:p>
        </p:txBody>
      </p:sp>
      <p:sp>
        <p:nvSpPr>
          <p:cNvPr id="3075" name="Rectangle 3"/>
          <p:cNvSpPr>
            <a:spLocks noGrp="1" noChangeArrowheads="1"/>
          </p:cNvSpPr>
          <p:nvPr>
            <p:ph type="dt" sz="quarter" idx="1"/>
          </p:nvPr>
        </p:nvSpPr>
        <p:spPr bwMode="auto">
          <a:xfrm>
            <a:off x="3886200" y="0"/>
            <a:ext cx="2971800" cy="4826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solidFill>
                  <a:schemeClr val="bg1"/>
                </a:solidFill>
                <a:latin typeface="Times New Roman" pitchFamily="18" charset="0"/>
                <a:ea typeface="+mn-ea"/>
                <a:cs typeface="+mn-cs"/>
              </a:defRPr>
            </a:lvl1pPr>
          </a:lstStyle>
          <a:p>
            <a:pPr>
              <a:defRPr/>
            </a:pPr>
            <a:endParaRPr lang="fr-FR"/>
          </a:p>
        </p:txBody>
      </p:sp>
      <p:sp>
        <p:nvSpPr>
          <p:cNvPr id="3076" name="Rectangle 4"/>
          <p:cNvSpPr>
            <a:spLocks noGrp="1" noChangeArrowheads="1"/>
          </p:cNvSpPr>
          <p:nvPr>
            <p:ph type="ftr" sz="quarter" idx="2"/>
          </p:nvPr>
        </p:nvSpPr>
        <p:spPr bwMode="auto">
          <a:xfrm>
            <a:off x="0" y="9175750"/>
            <a:ext cx="2971800" cy="4826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solidFill>
                  <a:schemeClr val="bg1"/>
                </a:solidFill>
                <a:latin typeface="Times New Roman" pitchFamily="18" charset="0"/>
                <a:ea typeface="+mn-ea"/>
                <a:cs typeface="+mn-cs"/>
              </a:defRPr>
            </a:lvl1pPr>
          </a:lstStyle>
          <a:p>
            <a:pPr>
              <a:defRPr/>
            </a:pPr>
            <a:endParaRPr lang="fr-FR"/>
          </a:p>
        </p:txBody>
      </p:sp>
      <p:sp>
        <p:nvSpPr>
          <p:cNvPr id="3077" name="Rectangle 5"/>
          <p:cNvSpPr>
            <a:spLocks noGrp="1" noChangeArrowheads="1"/>
          </p:cNvSpPr>
          <p:nvPr>
            <p:ph type="sldNum" sz="quarter" idx="3"/>
          </p:nvPr>
        </p:nvSpPr>
        <p:spPr bwMode="auto">
          <a:xfrm>
            <a:off x="3886200" y="9175750"/>
            <a:ext cx="2971800" cy="4826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solidFill>
                  <a:schemeClr val="bg1"/>
                </a:solidFill>
              </a:defRPr>
            </a:lvl1pPr>
          </a:lstStyle>
          <a:p>
            <a:fld id="{CA68F9B0-5095-2942-A7EA-DD01B0553939}" type="slidenum">
              <a:rPr lang="fr-FR"/>
              <a:pPr/>
              <a:t>‹N°›</a:t>
            </a:fld>
            <a:endParaRPr lang="fr-FR"/>
          </a:p>
        </p:txBody>
      </p:sp>
    </p:spTree>
    <p:extLst>
      <p:ext uri="{BB962C8B-B14F-4D97-AF65-F5344CB8AC3E}">
        <p14:creationId xmlns:p14="http://schemas.microsoft.com/office/powerpoint/2010/main" val="2161925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i="1">
                <a:solidFill>
                  <a:schemeClr val="tx1"/>
                </a:solidFill>
                <a:latin typeface="Times New Roman" pitchFamily="18" charset="0"/>
                <a:ea typeface="+mn-ea"/>
                <a:cs typeface="+mn-cs"/>
              </a:defRPr>
            </a:lvl1pPr>
          </a:lstStyle>
          <a:p>
            <a:pPr>
              <a:defRPr/>
            </a:pPr>
            <a:endParaRPr lang="fr-FR"/>
          </a:p>
        </p:txBody>
      </p:sp>
      <p:sp>
        <p:nvSpPr>
          <p:cNvPr id="2051" name="Rectangle 3"/>
          <p:cNvSpPr>
            <a:spLocks noGrp="1" noChangeArrowheads="1"/>
          </p:cNvSpPr>
          <p:nvPr>
            <p:ph type="dt" idx="1"/>
          </p:nvPr>
        </p:nvSpPr>
        <p:spPr bwMode="auto">
          <a:xfrm>
            <a:off x="3886200" y="0"/>
            <a:ext cx="2971800" cy="4826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i="1">
                <a:solidFill>
                  <a:schemeClr val="tx1"/>
                </a:solidFill>
                <a:latin typeface="Times New Roman" pitchFamily="18" charset="0"/>
                <a:ea typeface="+mn-ea"/>
                <a:cs typeface="+mn-cs"/>
              </a:defRPr>
            </a:lvl1pPr>
          </a:lstStyle>
          <a:p>
            <a:pPr>
              <a:defRPr/>
            </a:pPr>
            <a:endParaRPr lang="fr-FR"/>
          </a:p>
        </p:txBody>
      </p:sp>
      <p:sp>
        <p:nvSpPr>
          <p:cNvPr id="2052" name="Rectangle 4"/>
          <p:cNvSpPr>
            <a:spLocks noGrp="1" noChangeArrowheads="1"/>
          </p:cNvSpPr>
          <p:nvPr>
            <p:ph type="ftr" sz="quarter" idx="4"/>
          </p:nvPr>
        </p:nvSpPr>
        <p:spPr bwMode="auto">
          <a:xfrm>
            <a:off x="0" y="9175750"/>
            <a:ext cx="2971800" cy="4826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i="1">
                <a:solidFill>
                  <a:schemeClr val="tx1"/>
                </a:solidFill>
                <a:latin typeface="Times New Roman" pitchFamily="18" charset="0"/>
                <a:ea typeface="+mn-ea"/>
                <a:cs typeface="+mn-cs"/>
              </a:defRPr>
            </a:lvl1pPr>
          </a:lstStyle>
          <a:p>
            <a:pPr>
              <a:defRPr/>
            </a:pPr>
            <a:endParaRPr lang="fr-FR"/>
          </a:p>
        </p:txBody>
      </p:sp>
      <p:sp>
        <p:nvSpPr>
          <p:cNvPr id="2053" name="Rectangle 5"/>
          <p:cNvSpPr>
            <a:spLocks noGrp="1" noChangeArrowheads="1"/>
          </p:cNvSpPr>
          <p:nvPr>
            <p:ph type="sldNum" sz="quarter" idx="5"/>
          </p:nvPr>
        </p:nvSpPr>
        <p:spPr bwMode="auto">
          <a:xfrm>
            <a:off x="3886200" y="9175750"/>
            <a:ext cx="2971800" cy="4826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i="1">
                <a:solidFill>
                  <a:schemeClr val="tx1"/>
                </a:solidFill>
              </a:defRPr>
            </a:lvl1pPr>
          </a:lstStyle>
          <a:p>
            <a:fld id="{82882AFC-06D1-2140-89F5-24C783063AF9}" type="slidenum">
              <a:rPr lang="fr-FR"/>
              <a:pPr/>
              <a:t>‹N°›</a:t>
            </a:fld>
            <a:endParaRPr lang="fr-FR"/>
          </a:p>
        </p:txBody>
      </p:sp>
      <p:sp>
        <p:nvSpPr>
          <p:cNvPr id="15366" name="Rectangle 6"/>
          <p:cNvSpPr>
            <a:spLocks noGrp="1" noRot="1" noChangeAspect="1" noChangeArrowheads="1" noTextEdit="1"/>
          </p:cNvSpPr>
          <p:nvPr>
            <p:ph type="sldImg" idx="2"/>
          </p:nvPr>
        </p:nvSpPr>
        <p:spPr bwMode="auto">
          <a:xfrm>
            <a:off x="220663" y="730250"/>
            <a:ext cx="6416675" cy="3609975"/>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055" name="Rectangle 7"/>
          <p:cNvSpPr>
            <a:spLocks noGrp="1" noChangeArrowheads="1"/>
          </p:cNvSpPr>
          <p:nvPr>
            <p:ph type="body" sz="quarter" idx="3"/>
          </p:nvPr>
        </p:nvSpPr>
        <p:spPr bwMode="auto">
          <a:xfrm>
            <a:off x="914400" y="4587875"/>
            <a:ext cx="5027613" cy="43465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fr-FR" noProof="0"/>
              <a:t>Cliquez pour modifier les styles de texte du masque</a:t>
            </a:r>
          </a:p>
          <a:p>
            <a:pPr lvl="1"/>
            <a:r>
              <a:rPr lang="fr-FR" noProof="0"/>
              <a:t>Second niveau</a:t>
            </a:r>
          </a:p>
          <a:p>
            <a:pPr lvl="2"/>
            <a:r>
              <a:rPr lang="fr-FR" noProof="0"/>
              <a:t>Troisième niveau</a:t>
            </a:r>
          </a:p>
          <a:p>
            <a:pPr lvl="3"/>
            <a:r>
              <a:rPr lang="fr-FR" noProof="0"/>
              <a:t>Quatrième niveau</a:t>
            </a:r>
          </a:p>
          <a:p>
            <a:pPr lvl="4"/>
            <a:r>
              <a:rPr lang="fr-FR" noProof="0"/>
              <a:t>Cinquième niveau</a:t>
            </a:r>
          </a:p>
        </p:txBody>
      </p:sp>
    </p:spTree>
    <p:extLst>
      <p:ext uri="{BB962C8B-B14F-4D97-AF65-F5344CB8AC3E}">
        <p14:creationId xmlns:p14="http://schemas.microsoft.com/office/powerpoint/2010/main" val="27025090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54" kern="1200">
        <a:solidFill>
          <a:schemeClr val="tx1"/>
        </a:solidFill>
        <a:latin typeface="Times New Roman" pitchFamily="18" charset="0"/>
        <a:ea typeface="ＭＳ Ｐゴシック" pitchFamily="-84" charset="-128"/>
        <a:cs typeface="ＭＳ Ｐゴシック" pitchFamily="-84" charset="-128"/>
      </a:defRPr>
    </a:lvl1pPr>
    <a:lvl2pPr marL="439598" algn="l" rtl="0" eaLnBrk="0" fontAlgn="base" hangingPunct="0">
      <a:spcBef>
        <a:spcPct val="30000"/>
      </a:spcBef>
      <a:spcAft>
        <a:spcPct val="0"/>
      </a:spcAft>
      <a:defRPr sz="1154" kern="1200">
        <a:solidFill>
          <a:schemeClr val="tx1"/>
        </a:solidFill>
        <a:latin typeface="Times New Roman" pitchFamily="18" charset="0"/>
        <a:ea typeface="ＭＳ Ｐゴシック" pitchFamily="-83" charset="-128"/>
        <a:cs typeface="+mn-cs"/>
      </a:defRPr>
    </a:lvl2pPr>
    <a:lvl3pPr marL="879196" algn="l" rtl="0" eaLnBrk="0" fontAlgn="base" hangingPunct="0">
      <a:spcBef>
        <a:spcPct val="30000"/>
      </a:spcBef>
      <a:spcAft>
        <a:spcPct val="0"/>
      </a:spcAft>
      <a:defRPr sz="1154" kern="1200">
        <a:solidFill>
          <a:schemeClr val="tx1"/>
        </a:solidFill>
        <a:latin typeface="Times New Roman" pitchFamily="18" charset="0"/>
        <a:ea typeface="ＭＳ Ｐゴシック" pitchFamily="-83" charset="-128"/>
        <a:cs typeface="+mn-cs"/>
      </a:defRPr>
    </a:lvl3pPr>
    <a:lvl4pPr marL="1318793" algn="l" rtl="0" eaLnBrk="0" fontAlgn="base" hangingPunct="0">
      <a:spcBef>
        <a:spcPct val="30000"/>
      </a:spcBef>
      <a:spcAft>
        <a:spcPct val="0"/>
      </a:spcAft>
      <a:defRPr sz="1154" kern="1200">
        <a:solidFill>
          <a:schemeClr val="tx1"/>
        </a:solidFill>
        <a:latin typeface="Times New Roman" pitchFamily="18" charset="0"/>
        <a:ea typeface="ＭＳ Ｐゴシック" pitchFamily="-83" charset="-128"/>
        <a:cs typeface="+mn-cs"/>
      </a:defRPr>
    </a:lvl4pPr>
    <a:lvl5pPr marL="1758391" algn="l" rtl="0" eaLnBrk="0" fontAlgn="base" hangingPunct="0">
      <a:spcBef>
        <a:spcPct val="30000"/>
      </a:spcBef>
      <a:spcAft>
        <a:spcPct val="0"/>
      </a:spcAft>
      <a:defRPr sz="1154" kern="1200">
        <a:solidFill>
          <a:schemeClr val="tx1"/>
        </a:solidFill>
        <a:latin typeface="Times New Roman" pitchFamily="18" charset="0"/>
        <a:ea typeface="ＭＳ Ｐゴシック" pitchFamily="-83" charset="-128"/>
        <a:cs typeface="+mn-cs"/>
      </a:defRPr>
    </a:lvl5pPr>
    <a:lvl6pPr marL="2197989" algn="l" defTabSz="879196" rtl="0" eaLnBrk="1" latinLnBrk="0" hangingPunct="1">
      <a:defRPr sz="1154" kern="1200">
        <a:solidFill>
          <a:schemeClr val="tx1"/>
        </a:solidFill>
        <a:latin typeface="+mn-lt"/>
        <a:ea typeface="+mn-ea"/>
        <a:cs typeface="+mn-cs"/>
      </a:defRPr>
    </a:lvl6pPr>
    <a:lvl7pPr marL="2637587" algn="l" defTabSz="879196" rtl="0" eaLnBrk="1" latinLnBrk="0" hangingPunct="1">
      <a:defRPr sz="1154" kern="1200">
        <a:solidFill>
          <a:schemeClr val="tx1"/>
        </a:solidFill>
        <a:latin typeface="+mn-lt"/>
        <a:ea typeface="+mn-ea"/>
        <a:cs typeface="+mn-cs"/>
      </a:defRPr>
    </a:lvl7pPr>
    <a:lvl8pPr marL="3077185" algn="l" defTabSz="879196" rtl="0" eaLnBrk="1" latinLnBrk="0" hangingPunct="1">
      <a:defRPr sz="1154" kern="1200">
        <a:solidFill>
          <a:schemeClr val="tx1"/>
        </a:solidFill>
        <a:latin typeface="+mn-lt"/>
        <a:ea typeface="+mn-ea"/>
        <a:cs typeface="+mn-cs"/>
      </a:defRPr>
    </a:lvl8pPr>
    <a:lvl9pPr marL="3516782" algn="l" defTabSz="879196" rtl="0" eaLnBrk="1" latinLnBrk="0" hangingPunct="1">
      <a:defRPr sz="11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7D051-1258-E649-A5EA-E60C8A575D2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396CEA4-8947-0746-81AC-A9EC5862C1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5A2C378-70B9-5942-B634-0FCEABD2E519}"/>
              </a:ext>
            </a:extLst>
          </p:cNvPr>
          <p:cNvSpPr>
            <a:spLocks noGrp="1"/>
          </p:cNvSpPr>
          <p:nvPr>
            <p:ph type="dt" sz="half" idx="10"/>
          </p:nvPr>
        </p:nvSpPr>
        <p:spPr/>
        <p:txBody>
          <a:bodyPr/>
          <a:lstStyle/>
          <a:p>
            <a:pPr>
              <a:defRPr/>
            </a:pPr>
            <a:endParaRPr lang="fr-FR"/>
          </a:p>
        </p:txBody>
      </p:sp>
      <p:sp>
        <p:nvSpPr>
          <p:cNvPr id="5" name="Espace réservé du pied de page 4">
            <a:extLst>
              <a:ext uri="{FF2B5EF4-FFF2-40B4-BE49-F238E27FC236}">
                <a16:creationId xmlns:a16="http://schemas.microsoft.com/office/drawing/2014/main" id="{BE2C0F52-356D-6242-B535-688C839BA6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ECE2AF-C883-4B45-AB80-B9E16C6F590B}"/>
              </a:ext>
            </a:extLst>
          </p:cNvPr>
          <p:cNvSpPr>
            <a:spLocks noGrp="1"/>
          </p:cNvSpPr>
          <p:nvPr>
            <p:ph type="sldNum" sz="quarter" idx="12"/>
          </p:nvPr>
        </p:nvSpPr>
        <p:spPr/>
        <p:txBody>
          <a:bodyPr/>
          <a:lstStyle/>
          <a:p>
            <a:fld id="{FF98458F-6B48-4C43-913D-E12B1F7948B2}" type="slidenum">
              <a:rPr lang="en-US" smtClean="0"/>
              <a:pPr/>
              <a:t>‹N°›</a:t>
            </a:fld>
            <a:endParaRPr lang="en-US" sz="1280"/>
          </a:p>
        </p:txBody>
      </p:sp>
    </p:spTree>
    <p:extLst>
      <p:ext uri="{BB962C8B-B14F-4D97-AF65-F5344CB8AC3E}">
        <p14:creationId xmlns:p14="http://schemas.microsoft.com/office/powerpoint/2010/main" val="254100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030C9-B52E-774D-882A-B824F57965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E6AFBBE-F08F-614B-86C2-6F9F310233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2536AC-3947-604D-86C1-E9520013C6AE}"/>
              </a:ext>
            </a:extLst>
          </p:cNvPr>
          <p:cNvSpPr>
            <a:spLocks noGrp="1"/>
          </p:cNvSpPr>
          <p:nvPr>
            <p:ph type="dt" sz="half" idx="10"/>
          </p:nvPr>
        </p:nvSpPr>
        <p:spPr/>
        <p:txBody>
          <a:bodyPr/>
          <a:lstStyle/>
          <a:p>
            <a:pPr>
              <a:defRPr/>
            </a:pPr>
            <a:endParaRPr lang="fr-FR"/>
          </a:p>
        </p:txBody>
      </p:sp>
      <p:sp>
        <p:nvSpPr>
          <p:cNvPr id="5" name="Espace réservé du pied de page 4">
            <a:extLst>
              <a:ext uri="{FF2B5EF4-FFF2-40B4-BE49-F238E27FC236}">
                <a16:creationId xmlns:a16="http://schemas.microsoft.com/office/drawing/2014/main" id="{B9814DE8-D427-EA43-AF7E-C869712CE582}"/>
              </a:ext>
            </a:extLst>
          </p:cNvPr>
          <p:cNvSpPr>
            <a:spLocks noGrp="1"/>
          </p:cNvSpPr>
          <p:nvPr>
            <p:ph type="ftr" sz="quarter" idx="11"/>
          </p:nvPr>
        </p:nvSpPr>
        <p:spPr/>
        <p:txBody>
          <a:bodyPr/>
          <a:lstStyle/>
          <a:p>
            <a:r>
              <a:rPr lang="de-DE"/>
              <a:t>Rein SA - BM - Reims 06.10.17</a:t>
            </a:r>
            <a:endParaRPr lang="fr-FR"/>
          </a:p>
        </p:txBody>
      </p:sp>
      <p:sp>
        <p:nvSpPr>
          <p:cNvPr id="6" name="Espace réservé du numéro de diapositive 5">
            <a:extLst>
              <a:ext uri="{FF2B5EF4-FFF2-40B4-BE49-F238E27FC236}">
                <a16:creationId xmlns:a16="http://schemas.microsoft.com/office/drawing/2014/main" id="{CED68252-5015-504A-AFAB-F6DE589658A4}"/>
              </a:ext>
            </a:extLst>
          </p:cNvPr>
          <p:cNvSpPr>
            <a:spLocks noGrp="1"/>
          </p:cNvSpPr>
          <p:nvPr>
            <p:ph type="sldNum" sz="quarter" idx="12"/>
          </p:nvPr>
        </p:nvSpPr>
        <p:spPr/>
        <p:txBody>
          <a:bodyPr/>
          <a:lstStyle/>
          <a:p>
            <a:fld id="{2164349D-CB51-4F44-B66C-5E146CE2A64C}" type="slidenum">
              <a:rPr lang="fr-FR" smtClean="0"/>
              <a:pPr/>
              <a:t>‹N°›</a:t>
            </a:fld>
            <a:endParaRPr lang="fr-FR"/>
          </a:p>
        </p:txBody>
      </p:sp>
    </p:spTree>
    <p:extLst>
      <p:ext uri="{BB962C8B-B14F-4D97-AF65-F5344CB8AC3E}">
        <p14:creationId xmlns:p14="http://schemas.microsoft.com/office/powerpoint/2010/main" val="56142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949A696-16FA-F54A-A109-646DF418030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D9DB1A3-3F65-0D43-A3D5-D5EC8EACB05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3EE4A6-03FF-D34D-97DE-3F10F7402D5D}"/>
              </a:ext>
            </a:extLst>
          </p:cNvPr>
          <p:cNvSpPr>
            <a:spLocks noGrp="1"/>
          </p:cNvSpPr>
          <p:nvPr>
            <p:ph type="dt" sz="half" idx="10"/>
          </p:nvPr>
        </p:nvSpPr>
        <p:spPr/>
        <p:txBody>
          <a:bodyPr/>
          <a:lstStyle/>
          <a:p>
            <a:pPr>
              <a:defRPr/>
            </a:pPr>
            <a:endParaRPr lang="fr-FR"/>
          </a:p>
        </p:txBody>
      </p:sp>
      <p:sp>
        <p:nvSpPr>
          <p:cNvPr id="5" name="Espace réservé du pied de page 4">
            <a:extLst>
              <a:ext uri="{FF2B5EF4-FFF2-40B4-BE49-F238E27FC236}">
                <a16:creationId xmlns:a16="http://schemas.microsoft.com/office/drawing/2014/main" id="{8A735F79-F28F-0A48-9F7A-6B392D8AD621}"/>
              </a:ext>
            </a:extLst>
          </p:cNvPr>
          <p:cNvSpPr>
            <a:spLocks noGrp="1"/>
          </p:cNvSpPr>
          <p:nvPr>
            <p:ph type="ftr" sz="quarter" idx="11"/>
          </p:nvPr>
        </p:nvSpPr>
        <p:spPr/>
        <p:txBody>
          <a:bodyPr/>
          <a:lstStyle/>
          <a:p>
            <a:r>
              <a:rPr lang="de-DE"/>
              <a:t>Rein SA - BM - Reims 06.10.17</a:t>
            </a:r>
            <a:endParaRPr lang="fr-FR"/>
          </a:p>
        </p:txBody>
      </p:sp>
      <p:sp>
        <p:nvSpPr>
          <p:cNvPr id="6" name="Espace réservé du numéro de diapositive 5">
            <a:extLst>
              <a:ext uri="{FF2B5EF4-FFF2-40B4-BE49-F238E27FC236}">
                <a16:creationId xmlns:a16="http://schemas.microsoft.com/office/drawing/2014/main" id="{994FBBCD-FF4C-BF4C-B288-B502644C8ABF}"/>
              </a:ext>
            </a:extLst>
          </p:cNvPr>
          <p:cNvSpPr>
            <a:spLocks noGrp="1"/>
          </p:cNvSpPr>
          <p:nvPr>
            <p:ph type="sldNum" sz="quarter" idx="12"/>
          </p:nvPr>
        </p:nvSpPr>
        <p:spPr/>
        <p:txBody>
          <a:bodyPr/>
          <a:lstStyle/>
          <a:p>
            <a:fld id="{101F5425-C070-654E-893F-77920B44A318}" type="slidenum">
              <a:rPr lang="fr-FR" smtClean="0"/>
              <a:pPr/>
              <a:t>‹N°›</a:t>
            </a:fld>
            <a:endParaRPr lang="fr-FR"/>
          </a:p>
        </p:txBody>
      </p:sp>
    </p:spTree>
    <p:extLst>
      <p:ext uri="{BB962C8B-B14F-4D97-AF65-F5344CB8AC3E}">
        <p14:creationId xmlns:p14="http://schemas.microsoft.com/office/powerpoint/2010/main" val="197099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lstStyle/>
          <a:p>
            <a:r>
              <a:rPr lang="fr-FR"/>
              <a:t>Modifiez le style du titre</a:t>
            </a:r>
            <a:endParaRPr lang="en-US" dirty="0"/>
          </a:p>
        </p:txBody>
      </p:sp>
      <p:sp>
        <p:nvSpPr>
          <p:cNvPr id="9" name="Espace réservé du contenu 8"/>
          <p:cNvSpPr>
            <a:spLocks noGrp="1"/>
          </p:cNvSpPr>
          <p:nvPr>
            <p:ph sz="quarter" idx="1"/>
          </p:nvPr>
        </p:nvSpPr>
        <p:spPr>
          <a:xfrm>
            <a:off x="609600" y="1219200"/>
            <a:ext cx="5388864"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Espace réservé du contenu 10"/>
          <p:cNvSpPr>
            <a:spLocks noGrp="1"/>
          </p:cNvSpPr>
          <p:nvPr>
            <p:ph sz="quarter" idx="2"/>
          </p:nvPr>
        </p:nvSpPr>
        <p:spPr>
          <a:xfrm>
            <a:off x="6176264" y="1216152"/>
            <a:ext cx="5388864"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e la date 4"/>
          <p:cNvSpPr>
            <a:spLocks noGrp="1"/>
          </p:cNvSpPr>
          <p:nvPr>
            <p:ph type="dt" sz="half" idx="10"/>
          </p:nvPr>
        </p:nvSpPr>
        <p:spPr>
          <a:xfrm>
            <a:off x="4559832" y="6453340"/>
            <a:ext cx="3051763" cy="365125"/>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8400258" y="6492879"/>
            <a:ext cx="3157684" cy="365125"/>
          </a:xfrm>
        </p:spPr>
        <p:txBody>
          <a:bodyPr/>
          <a:lstStyle>
            <a:lvl1pPr>
              <a:defRPr sz="1440"/>
            </a:lvl1pPr>
          </a:lstStyle>
          <a:p>
            <a:endParaRPr lang="fr-FR"/>
          </a:p>
        </p:txBody>
      </p:sp>
      <p:sp>
        <p:nvSpPr>
          <p:cNvPr id="7" name="Espace réservé du numéro de diapositive 6"/>
          <p:cNvSpPr>
            <a:spLocks noGrp="1"/>
          </p:cNvSpPr>
          <p:nvPr>
            <p:ph type="sldNum" sz="quarter" idx="12"/>
          </p:nvPr>
        </p:nvSpPr>
        <p:spPr/>
        <p:txBody>
          <a:bodyPr/>
          <a:lstStyle>
            <a:lvl1pPr>
              <a:defRPr sz="1440"/>
            </a:lvl1pPr>
          </a:lstStyle>
          <a:p>
            <a:fld id="{FE37E710-1174-B34C-91E0-1D44B3C0311B}" type="slidenum">
              <a:rPr lang="fr-FR" smtClean="0"/>
              <a:pPr/>
              <a:t>‹N°›</a:t>
            </a:fld>
            <a:endParaRPr lang="fr-FR"/>
          </a:p>
        </p:txBody>
      </p:sp>
      <p:sp>
        <p:nvSpPr>
          <p:cNvPr id="8" name="Espace réservé du contenu 9"/>
          <p:cNvSpPr>
            <a:spLocks noGrp="1"/>
          </p:cNvSpPr>
          <p:nvPr>
            <p:ph sz="quarter" idx="13" hasCustomPrompt="1"/>
          </p:nvPr>
        </p:nvSpPr>
        <p:spPr>
          <a:xfrm>
            <a:off x="804747" y="6337126"/>
            <a:ext cx="2645363" cy="476251"/>
          </a:xfrm>
        </p:spPr>
        <p:txBody>
          <a:bodyPr/>
          <a:lstStyle>
            <a:lvl1pPr marL="0" indent="0">
              <a:buFontTx/>
              <a:buNone/>
              <a:defRPr sz="1920">
                <a:latin typeface="Calibri" charset="0"/>
                <a:ea typeface="Calibri" charset="0"/>
                <a:cs typeface="Calibri" charset="0"/>
              </a:defRPr>
            </a:lvl1pPr>
          </a:lstStyle>
          <a:p>
            <a:pPr lvl="0"/>
            <a:r>
              <a:rPr lang="fr-FR"/>
              <a:t>Référence</a:t>
            </a:r>
            <a:endParaRPr lang="fr-FR" dirty="0"/>
          </a:p>
        </p:txBody>
      </p:sp>
    </p:spTree>
    <p:extLst>
      <p:ext uri="{BB962C8B-B14F-4D97-AF65-F5344CB8AC3E}">
        <p14:creationId xmlns:p14="http://schemas.microsoft.com/office/powerpoint/2010/main" val="2532384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i="0">
                <a:latin typeface="Calibri Light" charset="0"/>
                <a:ea typeface="Calibri Light" charset="0"/>
                <a:cs typeface="Calibri Light" charset="0"/>
              </a:defRPr>
            </a:lvl1pPr>
          </a:lstStyle>
          <a:p>
            <a:r>
              <a:rPr lang="fr-FR"/>
              <a:t>Modifiez le style du titre</a:t>
            </a:r>
            <a:endParaRPr lang="en-US" dirty="0"/>
          </a:p>
        </p:txBody>
      </p:sp>
      <p:sp>
        <p:nvSpPr>
          <p:cNvPr id="8" name="Espace réservé du contenu 7"/>
          <p:cNvSpPr>
            <a:spLocks noGrp="1"/>
          </p:cNvSpPr>
          <p:nvPr>
            <p:ph sz="quarter" idx="1"/>
          </p:nvPr>
        </p:nvSpPr>
        <p:spPr>
          <a:xfrm>
            <a:off x="609600" y="1219200"/>
            <a:ext cx="10972800" cy="4937760"/>
          </a:xfrm>
        </p:spPr>
        <p:txBody>
          <a:bodyPr/>
          <a:lstStyle>
            <a:lvl1pPr>
              <a:defRPr sz="3200">
                <a:latin typeface="Calibri" charset="0"/>
                <a:ea typeface="Calibri" charset="0"/>
                <a:cs typeface="Calibri" charset="0"/>
              </a:defRPr>
            </a:lvl1pPr>
            <a:lvl2pPr>
              <a:defRPr sz="3200">
                <a:latin typeface="Calibri" charset="0"/>
                <a:ea typeface="Calibri" charset="0"/>
                <a:cs typeface="Calibri" charset="0"/>
              </a:defRPr>
            </a:lvl2pPr>
            <a:lvl3pPr>
              <a:defRPr sz="2400">
                <a:latin typeface="Calibri" charset="0"/>
                <a:ea typeface="Calibri" charset="0"/>
                <a:cs typeface="Calibri" charset="0"/>
              </a:defRPr>
            </a:lvl3pPr>
            <a:lvl4pPr>
              <a:defRPr sz="2000">
                <a:latin typeface="Calibri" charset="0"/>
                <a:ea typeface="Calibri" charset="0"/>
                <a:cs typeface="Calibri" charset="0"/>
              </a:defRPr>
            </a:lvl4pPr>
            <a:lvl5pPr>
              <a:defRPr sz="1800">
                <a:latin typeface="Calibri" charset="0"/>
                <a:ea typeface="Calibri" charset="0"/>
                <a:cs typeface="Calibri"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Espace réservé de la date 3"/>
          <p:cNvSpPr>
            <a:spLocks noGrp="1"/>
          </p:cNvSpPr>
          <p:nvPr>
            <p:ph type="dt" sz="half" idx="10"/>
          </p:nvPr>
        </p:nvSpPr>
        <p:spPr>
          <a:xfrm>
            <a:off x="6181343" y="6492879"/>
            <a:ext cx="1958784" cy="365125"/>
          </a:xfr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8144230" y="6492879"/>
            <a:ext cx="2986999" cy="365125"/>
          </a:xfr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84C4633-09ED-5D44-B3FF-8C20227B5901}" type="slidenum">
              <a:rPr lang="fr-FR"/>
              <a:pPr/>
              <a:t>‹N°›</a:t>
            </a:fld>
            <a:endParaRPr lang="fr-FR"/>
          </a:p>
        </p:txBody>
      </p:sp>
      <p:sp>
        <p:nvSpPr>
          <p:cNvPr id="10" name="Espace réservé du contenu 9"/>
          <p:cNvSpPr>
            <a:spLocks noGrp="1"/>
          </p:cNvSpPr>
          <p:nvPr>
            <p:ph sz="quarter" idx="13" hasCustomPrompt="1"/>
          </p:nvPr>
        </p:nvSpPr>
        <p:spPr>
          <a:xfrm>
            <a:off x="804747" y="6337126"/>
            <a:ext cx="2645363" cy="476251"/>
          </a:xfrm>
        </p:spPr>
        <p:txBody>
          <a:bodyPr/>
          <a:lstStyle>
            <a:lvl1pPr marL="0" indent="0">
              <a:buFontTx/>
              <a:buNone/>
              <a:defRPr sz="1800">
                <a:latin typeface="Calibri" charset="0"/>
                <a:ea typeface="Calibri" charset="0"/>
                <a:cs typeface="Calibri" charset="0"/>
              </a:defRPr>
            </a:lvl1pPr>
          </a:lstStyle>
          <a:p>
            <a:pPr lvl="0"/>
            <a:r>
              <a:rPr lang="fr-FR"/>
              <a:t>Référence</a:t>
            </a:r>
            <a:endParaRPr lang="fr-FR" dirty="0"/>
          </a:p>
        </p:txBody>
      </p:sp>
    </p:spTree>
    <p:extLst>
      <p:ext uri="{BB962C8B-B14F-4D97-AF65-F5344CB8AC3E}">
        <p14:creationId xmlns:p14="http://schemas.microsoft.com/office/powerpoint/2010/main" val="25525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nchor="ctr"/>
          <a:lstStyle>
            <a:lvl1pPr>
              <a:defRPr/>
            </a:lvl1pPr>
          </a:lstStyle>
          <a:p>
            <a:r>
              <a:rPr lang="fr-FR"/>
              <a:t>Modifiez le style du titre</a:t>
            </a:r>
            <a:endParaRPr lang="en-US" dirty="0"/>
          </a:p>
        </p:txBody>
      </p:sp>
      <p:sp>
        <p:nvSpPr>
          <p:cNvPr id="3" name="Espace réservé du texte 2"/>
          <p:cNvSpPr>
            <a:spLocks noGrp="1"/>
          </p:cNvSpPr>
          <p:nvPr>
            <p:ph type="body" idx="1"/>
          </p:nvPr>
        </p:nvSpPr>
        <p:spPr>
          <a:xfrm>
            <a:off x="609602" y="1285874"/>
            <a:ext cx="5386919" cy="685800"/>
          </a:xfrm>
          <a:noFill/>
          <a:ln>
            <a:noFill/>
          </a:ln>
        </p:spPr>
        <p:txBody>
          <a:bodyPr anchor="b">
            <a:noAutofit/>
          </a:bodyPr>
          <a:lstStyle>
            <a:lvl1pPr marL="0" indent="0">
              <a:buNone/>
              <a:defRPr sz="2400" b="0">
                <a:solidFill>
                  <a:srgbClr val="002060"/>
                </a:solidFill>
              </a:defRPr>
            </a:lvl1pPr>
            <a:lvl2pPr>
              <a:buNone/>
              <a:defRPr sz="2132" b="1"/>
            </a:lvl2pPr>
            <a:lvl3pPr>
              <a:buNone/>
              <a:defRPr sz="1920" b="1"/>
            </a:lvl3pPr>
            <a:lvl4pPr>
              <a:buNone/>
              <a:defRPr sz="1706" b="1"/>
            </a:lvl4pPr>
            <a:lvl5pPr>
              <a:buNone/>
              <a:defRPr sz="1706" b="1"/>
            </a:lvl5pPr>
          </a:lstStyle>
          <a:p>
            <a:pPr lvl="0"/>
            <a:r>
              <a:rPr lang="fr-FR"/>
              <a:t>Cliquez pour modifier les styles du texte du masque</a:t>
            </a:r>
          </a:p>
        </p:txBody>
      </p:sp>
      <p:sp>
        <p:nvSpPr>
          <p:cNvPr id="4" name="Espace réservé du texte 3"/>
          <p:cNvSpPr>
            <a:spLocks noGrp="1"/>
          </p:cNvSpPr>
          <p:nvPr>
            <p:ph type="body" sz="half" idx="3"/>
          </p:nvPr>
        </p:nvSpPr>
        <p:spPr>
          <a:xfrm>
            <a:off x="6197606" y="1295400"/>
            <a:ext cx="5389033" cy="685800"/>
          </a:xfrm>
          <a:noFill/>
          <a:ln>
            <a:noFill/>
          </a:ln>
        </p:spPr>
        <p:txBody>
          <a:bodyPr anchor="b"/>
          <a:lstStyle>
            <a:lvl1pPr marL="0" indent="0">
              <a:buNone/>
              <a:defRPr sz="2400" b="0">
                <a:solidFill>
                  <a:srgbClr val="002060"/>
                </a:solidFill>
              </a:defRPr>
            </a:lvl1pPr>
            <a:lvl2pPr>
              <a:buNone/>
              <a:defRPr sz="2132" b="1"/>
            </a:lvl2pPr>
            <a:lvl3pPr>
              <a:buNone/>
              <a:defRPr sz="1920" b="1"/>
            </a:lvl3pPr>
            <a:lvl4pPr>
              <a:buNone/>
              <a:defRPr sz="1706" b="1"/>
            </a:lvl4pPr>
            <a:lvl5pPr>
              <a:buNone/>
              <a:defRPr sz="1706" b="1"/>
            </a:lvl5pPr>
          </a:lstStyle>
          <a:p>
            <a:pPr lvl="0"/>
            <a:r>
              <a:rPr lang="fr-FR"/>
              <a:t>Cliquez pour modifier les styles du texte du masque</a:t>
            </a:r>
          </a:p>
        </p:txBody>
      </p:sp>
      <p:sp>
        <p:nvSpPr>
          <p:cNvPr id="11" name="Espace réservé du contenu 10"/>
          <p:cNvSpPr>
            <a:spLocks noGrp="1"/>
          </p:cNvSpPr>
          <p:nvPr>
            <p:ph sz="quarter" idx="2"/>
          </p:nvPr>
        </p:nvSpPr>
        <p:spPr>
          <a:xfrm>
            <a:off x="609603" y="2133600"/>
            <a:ext cx="5384800" cy="4038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Espace réservé du contenu 12"/>
          <p:cNvSpPr>
            <a:spLocks noGrp="1"/>
          </p:cNvSpPr>
          <p:nvPr>
            <p:ph sz="quarter" idx="4"/>
          </p:nvPr>
        </p:nvSpPr>
        <p:spPr>
          <a:xfrm>
            <a:off x="6197603" y="2133600"/>
            <a:ext cx="5384800" cy="4038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Espace réservé de la date 6"/>
          <p:cNvSpPr>
            <a:spLocks noGrp="1"/>
          </p:cNvSpPr>
          <p:nvPr>
            <p:ph type="dt" sz="half" idx="10"/>
          </p:nvPr>
        </p:nvSpPr>
        <p:spPr>
          <a:xfrm>
            <a:off x="4559832" y="6481916"/>
            <a:ext cx="3051763" cy="365125"/>
          </a:xfrm>
        </p:spPr>
        <p:txBody>
          <a:bodyPr/>
          <a:lstStyle>
            <a:lvl1pPr>
              <a:defRPr/>
            </a:lvl1pPr>
          </a:lstStyle>
          <a:p>
            <a:pPr>
              <a:defRPr/>
            </a:pPr>
            <a:endParaRPr lang="fr-FR"/>
          </a:p>
        </p:txBody>
      </p:sp>
      <p:sp>
        <p:nvSpPr>
          <p:cNvPr id="8" name="Espace réservé du pied de page 7"/>
          <p:cNvSpPr>
            <a:spLocks noGrp="1"/>
          </p:cNvSpPr>
          <p:nvPr>
            <p:ph type="ftr" sz="quarter" idx="11"/>
          </p:nvPr>
        </p:nvSpPr>
        <p:spPr>
          <a:xfrm>
            <a:off x="6864087" y="6492879"/>
            <a:ext cx="4693855" cy="365125"/>
          </a:xfrm>
        </p:spPr>
        <p:txBody>
          <a:bodyPr/>
          <a:lstStyle>
            <a:lvl1pPr>
              <a:defRPr sz="1440"/>
            </a:lvl1pPr>
          </a:lstStyle>
          <a:p>
            <a:endParaRPr lang="fr-FR"/>
          </a:p>
        </p:txBody>
      </p:sp>
      <p:sp>
        <p:nvSpPr>
          <p:cNvPr id="9" name="Espace réservé du numéro de diapositive 8"/>
          <p:cNvSpPr>
            <a:spLocks noGrp="1"/>
          </p:cNvSpPr>
          <p:nvPr>
            <p:ph type="sldNum" sz="quarter" idx="12"/>
          </p:nvPr>
        </p:nvSpPr>
        <p:spPr/>
        <p:txBody>
          <a:bodyPr/>
          <a:lstStyle>
            <a:lvl1pPr>
              <a:defRPr sz="1440"/>
            </a:lvl1pPr>
          </a:lstStyle>
          <a:p>
            <a:fld id="{971E2F8C-58DC-584E-81F0-BE32494689DC}" type="slidenum">
              <a:rPr lang="fr-FR" smtClean="0"/>
              <a:pPr/>
              <a:t>‹N°›</a:t>
            </a:fld>
            <a:endParaRPr lang="fr-FR"/>
          </a:p>
        </p:txBody>
      </p:sp>
      <p:sp>
        <p:nvSpPr>
          <p:cNvPr id="10" name="Espace réservé du contenu 9"/>
          <p:cNvSpPr>
            <a:spLocks noGrp="1"/>
          </p:cNvSpPr>
          <p:nvPr>
            <p:ph sz="quarter" idx="13" hasCustomPrompt="1"/>
          </p:nvPr>
        </p:nvSpPr>
        <p:spPr>
          <a:xfrm>
            <a:off x="804747" y="6337126"/>
            <a:ext cx="2645363" cy="476251"/>
          </a:xfrm>
        </p:spPr>
        <p:txBody>
          <a:bodyPr/>
          <a:lstStyle>
            <a:lvl1pPr marL="0" indent="0">
              <a:buFontTx/>
              <a:buNone/>
              <a:defRPr sz="1920">
                <a:latin typeface="Calibri" charset="0"/>
                <a:ea typeface="Calibri" charset="0"/>
                <a:cs typeface="Calibri" charset="0"/>
              </a:defRPr>
            </a:lvl1pPr>
          </a:lstStyle>
          <a:p>
            <a:pPr lvl="0"/>
            <a:r>
              <a:rPr lang="fr-FR"/>
              <a:t>Référence</a:t>
            </a:r>
            <a:endParaRPr lang="fr-FR" dirty="0"/>
          </a:p>
        </p:txBody>
      </p:sp>
    </p:spTree>
    <p:extLst>
      <p:ext uri="{BB962C8B-B14F-4D97-AF65-F5344CB8AC3E}">
        <p14:creationId xmlns:p14="http://schemas.microsoft.com/office/powerpoint/2010/main" val="340826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Triangle isocèle 2"/>
          <p:cNvSpPr>
            <a:spLocks noChangeAspect="1"/>
          </p:cNvSpPr>
          <p:nvPr/>
        </p:nvSpPr>
        <p:spPr>
          <a:xfrm rot="5400000">
            <a:off x="590551" y="6447840"/>
            <a:ext cx="190500" cy="15992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560"/>
          </a:p>
        </p:txBody>
      </p:sp>
      <p:sp>
        <p:nvSpPr>
          <p:cNvPr id="2" name="Titre 1"/>
          <p:cNvSpPr>
            <a:spLocks noGrp="1"/>
          </p:cNvSpPr>
          <p:nvPr>
            <p:ph type="title"/>
          </p:nvPr>
        </p:nvSpPr>
        <p:spPr>
          <a:xfrm>
            <a:off x="609600" y="228600"/>
            <a:ext cx="10972800" cy="914400"/>
          </a:xfrm>
        </p:spPr>
        <p:txBody>
          <a:bodyPr/>
          <a:lstStyle/>
          <a:p>
            <a:r>
              <a:rPr lang="fr-FR"/>
              <a:t>Modifiez le style du titre</a:t>
            </a:r>
            <a:endParaRPr lang="en-US" dirty="0"/>
          </a:p>
        </p:txBody>
      </p:sp>
      <p:sp>
        <p:nvSpPr>
          <p:cNvPr id="4" name="Espace réservé de la date 2"/>
          <p:cNvSpPr>
            <a:spLocks noGrp="1"/>
          </p:cNvSpPr>
          <p:nvPr>
            <p:ph type="dt" sz="half" idx="10"/>
          </p:nvPr>
        </p:nvSpPr>
        <p:spPr>
          <a:xfrm>
            <a:off x="4570119" y="6440491"/>
            <a:ext cx="3051763" cy="365125"/>
          </a:xfrm>
        </p:spPr>
        <p:txBody>
          <a:bodyPr/>
          <a:lstStyle>
            <a:lvl1pPr>
              <a:defRPr/>
            </a:lvl1pPr>
          </a:lstStyle>
          <a:p>
            <a:pPr>
              <a:defRPr/>
            </a:pPr>
            <a:endParaRPr lang="fr-FR"/>
          </a:p>
        </p:txBody>
      </p:sp>
      <p:sp>
        <p:nvSpPr>
          <p:cNvPr id="5" name="Espace réservé du pied de page 3"/>
          <p:cNvSpPr>
            <a:spLocks noGrp="1"/>
          </p:cNvSpPr>
          <p:nvPr>
            <p:ph type="ftr" sz="quarter" idx="11"/>
          </p:nvPr>
        </p:nvSpPr>
        <p:spPr>
          <a:xfrm>
            <a:off x="7717513" y="6492879"/>
            <a:ext cx="3840427" cy="365125"/>
          </a:xfrm>
        </p:spPr>
        <p:txBody>
          <a:bodyPr/>
          <a:lstStyle>
            <a:lvl1pPr>
              <a:defRPr/>
            </a:lvl1pPr>
          </a:lstStyle>
          <a:p>
            <a:endParaRPr lang="fr-FR"/>
          </a:p>
        </p:txBody>
      </p:sp>
      <p:sp>
        <p:nvSpPr>
          <p:cNvPr id="6" name="Espace réservé du numéro de diapositive 4"/>
          <p:cNvSpPr>
            <a:spLocks noGrp="1"/>
          </p:cNvSpPr>
          <p:nvPr>
            <p:ph type="sldNum" sz="quarter" idx="12"/>
          </p:nvPr>
        </p:nvSpPr>
        <p:spPr/>
        <p:txBody>
          <a:bodyPr/>
          <a:lstStyle>
            <a:lvl1pPr>
              <a:defRPr/>
            </a:lvl1pPr>
          </a:lstStyle>
          <a:p>
            <a:fld id="{A0259124-8931-DC4F-9552-792BE190A102}" type="slidenum">
              <a:rPr lang="fr-FR"/>
              <a:pPr/>
              <a:t>‹N°›</a:t>
            </a:fld>
            <a:endParaRPr lang="fr-FR"/>
          </a:p>
        </p:txBody>
      </p:sp>
      <p:sp>
        <p:nvSpPr>
          <p:cNvPr id="8" name="Espace réservé du texte 7"/>
          <p:cNvSpPr>
            <a:spLocks noGrp="1"/>
          </p:cNvSpPr>
          <p:nvPr>
            <p:ph type="body" sz="quarter" idx="13" hasCustomPrompt="1"/>
          </p:nvPr>
        </p:nvSpPr>
        <p:spPr>
          <a:xfrm>
            <a:off x="540026" y="6319732"/>
            <a:ext cx="4499857" cy="538272"/>
          </a:xfrm>
        </p:spPr>
        <p:txBody>
          <a:bodyPr/>
          <a:lstStyle>
            <a:lvl1pPr>
              <a:defRPr sz="1920" b="0" i="0">
                <a:latin typeface="Calibri Light" charset="0"/>
                <a:ea typeface="Calibri Light" charset="0"/>
                <a:cs typeface="Calibri Light" charset="0"/>
              </a:defRPr>
            </a:lvl1pPr>
          </a:lstStyle>
          <a:p>
            <a:pPr lvl="0"/>
            <a:r>
              <a:rPr lang="fr-FR" dirty="0"/>
              <a:t>Référence</a:t>
            </a:r>
          </a:p>
        </p:txBody>
      </p:sp>
    </p:spTree>
    <p:extLst>
      <p:ext uri="{BB962C8B-B14F-4D97-AF65-F5344CB8AC3E}">
        <p14:creationId xmlns:p14="http://schemas.microsoft.com/office/powerpoint/2010/main" val="363843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EFF94-C753-6743-A521-4508DC9980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C19962-347A-4540-A832-17F1958767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873955-6929-AE48-BEAA-2A3DF38ABA73}"/>
              </a:ext>
            </a:extLst>
          </p:cNvPr>
          <p:cNvSpPr>
            <a:spLocks noGrp="1"/>
          </p:cNvSpPr>
          <p:nvPr>
            <p:ph type="dt" sz="half" idx="10"/>
          </p:nvPr>
        </p:nvSpPr>
        <p:spPr/>
        <p:txBody>
          <a:bodyPr/>
          <a:lstStyle/>
          <a:p>
            <a:pPr>
              <a:defRPr/>
            </a:pPr>
            <a:endParaRPr lang="en-US"/>
          </a:p>
        </p:txBody>
      </p:sp>
      <p:sp>
        <p:nvSpPr>
          <p:cNvPr id="5" name="Espace réservé du pied de page 4">
            <a:extLst>
              <a:ext uri="{FF2B5EF4-FFF2-40B4-BE49-F238E27FC236}">
                <a16:creationId xmlns:a16="http://schemas.microsoft.com/office/drawing/2014/main" id="{B6D05E6D-EF7E-C740-B0B7-2D6A6DF9762B}"/>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74B018D-D1EF-4240-AD77-6649B226B96F}"/>
              </a:ext>
            </a:extLst>
          </p:cNvPr>
          <p:cNvSpPr>
            <a:spLocks noGrp="1"/>
          </p:cNvSpPr>
          <p:nvPr>
            <p:ph type="sldNum" sz="quarter" idx="12"/>
          </p:nvPr>
        </p:nvSpPr>
        <p:spPr/>
        <p:txBody>
          <a:bodyPr/>
          <a:lstStyle/>
          <a:p>
            <a:fld id="{1978AEF7-AAD9-6446-A65C-88D32749803A}" type="slidenum">
              <a:rPr lang="fr-FR" smtClean="0"/>
              <a:pPr/>
              <a:t>‹N°›</a:t>
            </a:fld>
            <a:endParaRPr lang="fr-FR"/>
          </a:p>
        </p:txBody>
      </p:sp>
    </p:spTree>
    <p:extLst>
      <p:ext uri="{BB962C8B-B14F-4D97-AF65-F5344CB8AC3E}">
        <p14:creationId xmlns:p14="http://schemas.microsoft.com/office/powerpoint/2010/main" val="267405604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74B2C-575D-7444-A030-47043B67EC5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B61E647-6920-9446-9385-750E837B5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F5F6AA0-35B2-8049-91A7-96A6345DB378}"/>
              </a:ext>
            </a:extLst>
          </p:cNvPr>
          <p:cNvSpPr>
            <a:spLocks noGrp="1"/>
          </p:cNvSpPr>
          <p:nvPr>
            <p:ph type="dt" sz="half" idx="10"/>
          </p:nvPr>
        </p:nvSpPr>
        <p:spPr/>
        <p:txBody>
          <a:bodyPr/>
          <a:lstStyle/>
          <a:p>
            <a:pPr>
              <a:defRPr/>
            </a:pPr>
            <a:endParaRPr lang="en-US"/>
          </a:p>
        </p:txBody>
      </p:sp>
      <p:sp>
        <p:nvSpPr>
          <p:cNvPr id="5" name="Espace réservé du pied de page 4">
            <a:extLst>
              <a:ext uri="{FF2B5EF4-FFF2-40B4-BE49-F238E27FC236}">
                <a16:creationId xmlns:a16="http://schemas.microsoft.com/office/drawing/2014/main" id="{4B9FD689-A279-D545-8E60-C84EE388EE9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8E5F529-3FED-9444-AB3D-A582C43C2B5E}"/>
              </a:ext>
            </a:extLst>
          </p:cNvPr>
          <p:cNvSpPr>
            <a:spLocks noGrp="1"/>
          </p:cNvSpPr>
          <p:nvPr>
            <p:ph type="sldNum" sz="quarter" idx="12"/>
          </p:nvPr>
        </p:nvSpPr>
        <p:spPr/>
        <p:txBody>
          <a:bodyPr/>
          <a:lstStyle/>
          <a:p>
            <a:fld id="{1978AEF7-AAD9-6446-A65C-88D32749803A}" type="slidenum">
              <a:rPr lang="fr-FR" smtClean="0"/>
              <a:pPr/>
              <a:t>‹N°›</a:t>
            </a:fld>
            <a:endParaRPr lang="fr-FR"/>
          </a:p>
        </p:txBody>
      </p:sp>
    </p:spTree>
    <p:extLst>
      <p:ext uri="{BB962C8B-B14F-4D97-AF65-F5344CB8AC3E}">
        <p14:creationId xmlns:p14="http://schemas.microsoft.com/office/powerpoint/2010/main" val="183033602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31605-E2CC-4046-9CB4-31208314F9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980680-CA26-B347-A556-5C549D279BE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CB41A5A-7B44-CE46-A2E4-B038921C135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2F3E252-408E-8943-95D5-A740081A508B}"/>
              </a:ext>
            </a:extLst>
          </p:cNvPr>
          <p:cNvSpPr>
            <a:spLocks noGrp="1"/>
          </p:cNvSpPr>
          <p:nvPr>
            <p:ph type="dt" sz="half" idx="10"/>
          </p:nvPr>
        </p:nvSpPr>
        <p:spPr/>
        <p:txBody>
          <a:bodyPr/>
          <a:lstStyle/>
          <a:p>
            <a:pPr>
              <a:defRPr/>
            </a:pPr>
            <a:endParaRPr lang="en-US"/>
          </a:p>
        </p:txBody>
      </p:sp>
      <p:sp>
        <p:nvSpPr>
          <p:cNvPr id="6" name="Espace réservé du pied de page 5">
            <a:extLst>
              <a:ext uri="{FF2B5EF4-FFF2-40B4-BE49-F238E27FC236}">
                <a16:creationId xmlns:a16="http://schemas.microsoft.com/office/drawing/2014/main" id="{194E4FC3-0618-904E-8D9C-D399A581155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05B3CE35-40A8-0242-BAD1-F74DBFD02D56}"/>
              </a:ext>
            </a:extLst>
          </p:cNvPr>
          <p:cNvSpPr>
            <a:spLocks noGrp="1"/>
          </p:cNvSpPr>
          <p:nvPr>
            <p:ph type="sldNum" sz="quarter" idx="12"/>
          </p:nvPr>
        </p:nvSpPr>
        <p:spPr/>
        <p:txBody>
          <a:bodyPr/>
          <a:lstStyle/>
          <a:p>
            <a:fld id="{1978AEF7-AAD9-6446-A65C-88D32749803A}" type="slidenum">
              <a:rPr lang="fr-FR" smtClean="0"/>
              <a:pPr/>
              <a:t>‹N°›</a:t>
            </a:fld>
            <a:endParaRPr lang="fr-FR"/>
          </a:p>
        </p:txBody>
      </p:sp>
    </p:spTree>
    <p:extLst>
      <p:ext uri="{BB962C8B-B14F-4D97-AF65-F5344CB8AC3E}">
        <p14:creationId xmlns:p14="http://schemas.microsoft.com/office/powerpoint/2010/main" val="414652399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F7F92-18AB-3E4C-92E2-3D2B25B6944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D6B258-34B6-474D-B64E-B4512DB8E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87DA4A-F100-7A45-96B2-DD75DF1EA2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4D897F9-10CB-8A41-BDAC-91CD60E22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1AAB13D-6B1A-894C-88BF-59919B5A91B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62B1BB4-D24A-3A42-A240-5B177C4C537D}"/>
              </a:ext>
            </a:extLst>
          </p:cNvPr>
          <p:cNvSpPr>
            <a:spLocks noGrp="1"/>
          </p:cNvSpPr>
          <p:nvPr>
            <p:ph type="dt" sz="half" idx="10"/>
          </p:nvPr>
        </p:nvSpPr>
        <p:spPr/>
        <p:txBody>
          <a:bodyPr/>
          <a:lstStyle/>
          <a:p>
            <a:pPr>
              <a:defRPr/>
            </a:pPr>
            <a:endParaRPr lang="en-US"/>
          </a:p>
        </p:txBody>
      </p:sp>
      <p:sp>
        <p:nvSpPr>
          <p:cNvPr id="8" name="Espace réservé du pied de page 7">
            <a:extLst>
              <a:ext uri="{FF2B5EF4-FFF2-40B4-BE49-F238E27FC236}">
                <a16:creationId xmlns:a16="http://schemas.microsoft.com/office/drawing/2014/main" id="{7DA71EAF-7B03-3B4F-B715-51E05992B7D5}"/>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227A7789-BEDE-C24D-997B-E2FF87E6C817}"/>
              </a:ext>
            </a:extLst>
          </p:cNvPr>
          <p:cNvSpPr>
            <a:spLocks noGrp="1"/>
          </p:cNvSpPr>
          <p:nvPr>
            <p:ph type="sldNum" sz="quarter" idx="12"/>
          </p:nvPr>
        </p:nvSpPr>
        <p:spPr/>
        <p:txBody>
          <a:bodyPr/>
          <a:lstStyle/>
          <a:p>
            <a:fld id="{1978AEF7-AAD9-6446-A65C-88D32749803A}" type="slidenum">
              <a:rPr lang="fr-FR" smtClean="0"/>
              <a:pPr/>
              <a:t>‹N°›</a:t>
            </a:fld>
            <a:endParaRPr lang="fr-FR"/>
          </a:p>
        </p:txBody>
      </p:sp>
    </p:spTree>
    <p:extLst>
      <p:ext uri="{BB962C8B-B14F-4D97-AF65-F5344CB8AC3E}">
        <p14:creationId xmlns:p14="http://schemas.microsoft.com/office/powerpoint/2010/main" val="357481087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5A960-0FDD-3B44-BF3F-21650060C6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A6D7856-9DE5-8647-A206-991588FB5240}"/>
              </a:ext>
            </a:extLst>
          </p:cNvPr>
          <p:cNvSpPr>
            <a:spLocks noGrp="1"/>
          </p:cNvSpPr>
          <p:nvPr>
            <p:ph type="dt" sz="half" idx="10"/>
          </p:nvPr>
        </p:nvSpPr>
        <p:spPr/>
        <p:txBody>
          <a:bodyPr/>
          <a:lstStyle/>
          <a:p>
            <a:pPr>
              <a:defRPr/>
            </a:pPr>
            <a:endParaRPr lang="en-US"/>
          </a:p>
        </p:txBody>
      </p:sp>
      <p:sp>
        <p:nvSpPr>
          <p:cNvPr id="4" name="Espace réservé du pied de page 3">
            <a:extLst>
              <a:ext uri="{FF2B5EF4-FFF2-40B4-BE49-F238E27FC236}">
                <a16:creationId xmlns:a16="http://schemas.microsoft.com/office/drawing/2014/main" id="{F27799DD-ED68-6642-B891-E64A81B026A6}"/>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F3900BA1-1F66-4545-B952-C319FCD71084}"/>
              </a:ext>
            </a:extLst>
          </p:cNvPr>
          <p:cNvSpPr>
            <a:spLocks noGrp="1"/>
          </p:cNvSpPr>
          <p:nvPr>
            <p:ph type="sldNum" sz="quarter" idx="12"/>
          </p:nvPr>
        </p:nvSpPr>
        <p:spPr/>
        <p:txBody>
          <a:bodyPr/>
          <a:lstStyle/>
          <a:p>
            <a:fld id="{1978AEF7-AAD9-6446-A65C-88D32749803A}" type="slidenum">
              <a:rPr lang="fr-FR" smtClean="0"/>
              <a:pPr/>
              <a:t>‹N°›</a:t>
            </a:fld>
            <a:endParaRPr lang="fr-FR"/>
          </a:p>
        </p:txBody>
      </p:sp>
    </p:spTree>
    <p:extLst>
      <p:ext uri="{BB962C8B-B14F-4D97-AF65-F5344CB8AC3E}">
        <p14:creationId xmlns:p14="http://schemas.microsoft.com/office/powerpoint/2010/main" val="241086357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33AA03-9CB3-2C4C-B635-75B4E630F5ED}"/>
              </a:ext>
            </a:extLst>
          </p:cNvPr>
          <p:cNvSpPr>
            <a:spLocks noGrp="1"/>
          </p:cNvSpPr>
          <p:nvPr>
            <p:ph type="dt" sz="half" idx="10"/>
          </p:nvPr>
        </p:nvSpPr>
        <p:spPr/>
        <p:txBody>
          <a:bodyPr/>
          <a:lstStyle/>
          <a:p>
            <a:pPr>
              <a:defRPr/>
            </a:pPr>
            <a:endParaRPr lang="fr-FR"/>
          </a:p>
        </p:txBody>
      </p:sp>
      <p:sp>
        <p:nvSpPr>
          <p:cNvPr id="3" name="Espace réservé du pied de page 2">
            <a:extLst>
              <a:ext uri="{FF2B5EF4-FFF2-40B4-BE49-F238E27FC236}">
                <a16:creationId xmlns:a16="http://schemas.microsoft.com/office/drawing/2014/main" id="{83092996-5847-9B46-9D8E-B5B170BD783C}"/>
              </a:ext>
            </a:extLst>
          </p:cNvPr>
          <p:cNvSpPr>
            <a:spLocks noGrp="1"/>
          </p:cNvSpPr>
          <p:nvPr>
            <p:ph type="ftr" sz="quarter" idx="11"/>
          </p:nvPr>
        </p:nvSpPr>
        <p:spPr/>
        <p:txBody>
          <a:bodyPr/>
          <a:lstStyle/>
          <a:p>
            <a:r>
              <a:rPr lang="de-DE"/>
              <a:t>Rein SA - BM - Reims 06.10.17</a:t>
            </a:r>
            <a:endParaRPr lang="fr-FR"/>
          </a:p>
        </p:txBody>
      </p:sp>
      <p:sp>
        <p:nvSpPr>
          <p:cNvPr id="4" name="Espace réservé du numéro de diapositive 3">
            <a:extLst>
              <a:ext uri="{FF2B5EF4-FFF2-40B4-BE49-F238E27FC236}">
                <a16:creationId xmlns:a16="http://schemas.microsoft.com/office/drawing/2014/main" id="{51D8371F-A2F4-2B42-9B3B-A60FC6CF9818}"/>
              </a:ext>
            </a:extLst>
          </p:cNvPr>
          <p:cNvSpPr>
            <a:spLocks noGrp="1"/>
          </p:cNvSpPr>
          <p:nvPr>
            <p:ph type="sldNum" sz="quarter" idx="12"/>
          </p:nvPr>
        </p:nvSpPr>
        <p:spPr/>
        <p:txBody>
          <a:bodyPr/>
          <a:lstStyle/>
          <a:p>
            <a:fld id="{CEAC9041-B4BB-0C41-BAF0-8418AB5F1479}" type="slidenum">
              <a:rPr lang="fr-FR" smtClean="0"/>
              <a:pPr/>
              <a:t>‹N°›</a:t>
            </a:fld>
            <a:endParaRPr lang="fr-FR"/>
          </a:p>
        </p:txBody>
      </p:sp>
    </p:spTree>
    <p:extLst>
      <p:ext uri="{BB962C8B-B14F-4D97-AF65-F5344CB8AC3E}">
        <p14:creationId xmlns:p14="http://schemas.microsoft.com/office/powerpoint/2010/main" val="126390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1DF7B-CA85-4F48-85A8-6F08840E25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3F57845-31B7-7847-954D-8FE3511C9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E277E2-FB9D-904F-9673-B61CFC68B7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E0C0EC-77B4-2A4E-B5B9-002D84BA76B0}"/>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B6855BA3-1B84-7146-84D8-E9D711C2091A}"/>
              </a:ext>
            </a:extLst>
          </p:cNvPr>
          <p:cNvSpPr>
            <a:spLocks noGrp="1"/>
          </p:cNvSpPr>
          <p:nvPr>
            <p:ph type="ftr" sz="quarter" idx="11"/>
          </p:nvPr>
        </p:nvSpPr>
        <p:spPr/>
        <p:txBody>
          <a:bodyPr/>
          <a:lstStyle/>
          <a:p>
            <a:r>
              <a:rPr lang="de-DE"/>
              <a:t>Rein SA - BM - Reims 06.10.17</a:t>
            </a:r>
            <a:endParaRPr lang="fr-FR"/>
          </a:p>
        </p:txBody>
      </p:sp>
      <p:sp>
        <p:nvSpPr>
          <p:cNvPr id="7" name="Espace réservé du numéro de diapositive 6">
            <a:extLst>
              <a:ext uri="{FF2B5EF4-FFF2-40B4-BE49-F238E27FC236}">
                <a16:creationId xmlns:a16="http://schemas.microsoft.com/office/drawing/2014/main" id="{9B42E9FC-F759-1E4B-9DBC-4C5083C27FDD}"/>
              </a:ext>
            </a:extLst>
          </p:cNvPr>
          <p:cNvSpPr>
            <a:spLocks noGrp="1"/>
          </p:cNvSpPr>
          <p:nvPr>
            <p:ph type="sldNum" sz="quarter" idx="12"/>
          </p:nvPr>
        </p:nvSpPr>
        <p:spPr/>
        <p:txBody>
          <a:bodyPr/>
          <a:lstStyle/>
          <a:p>
            <a:fld id="{F345160B-FFF3-D642-9761-054DB0AC619B}" type="slidenum">
              <a:rPr lang="fr-FR" smtClean="0"/>
              <a:pPr/>
              <a:t>‹N°›</a:t>
            </a:fld>
            <a:endParaRPr lang="fr-FR"/>
          </a:p>
        </p:txBody>
      </p:sp>
    </p:spTree>
    <p:extLst>
      <p:ext uri="{BB962C8B-B14F-4D97-AF65-F5344CB8AC3E}">
        <p14:creationId xmlns:p14="http://schemas.microsoft.com/office/powerpoint/2010/main" val="384710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2095B-F88D-B248-9676-DE0DBB5261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6E21BDE-8EDC-C24A-8F6C-4CD82DF538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14979A3-ECC0-2440-9607-109EC151C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332930D-F260-AD4E-B593-886E15513D77}"/>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E9B682FF-A63E-D54A-BED4-7F32709E6A5B}"/>
              </a:ext>
            </a:extLst>
          </p:cNvPr>
          <p:cNvSpPr>
            <a:spLocks noGrp="1"/>
          </p:cNvSpPr>
          <p:nvPr>
            <p:ph type="ftr" sz="quarter" idx="11"/>
          </p:nvPr>
        </p:nvSpPr>
        <p:spPr/>
        <p:txBody>
          <a:bodyPr/>
          <a:lstStyle/>
          <a:p>
            <a:r>
              <a:rPr lang="de-DE"/>
              <a:t>Rein SA - BM - Reims 06.10.17</a:t>
            </a:r>
            <a:endParaRPr lang="fr-FR"/>
          </a:p>
        </p:txBody>
      </p:sp>
      <p:sp>
        <p:nvSpPr>
          <p:cNvPr id="7" name="Espace réservé du numéro de diapositive 6">
            <a:extLst>
              <a:ext uri="{FF2B5EF4-FFF2-40B4-BE49-F238E27FC236}">
                <a16:creationId xmlns:a16="http://schemas.microsoft.com/office/drawing/2014/main" id="{1C3A0517-F897-274F-A041-7EC3DEAB1765}"/>
              </a:ext>
            </a:extLst>
          </p:cNvPr>
          <p:cNvSpPr>
            <a:spLocks noGrp="1"/>
          </p:cNvSpPr>
          <p:nvPr>
            <p:ph type="sldNum" sz="quarter" idx="12"/>
          </p:nvPr>
        </p:nvSpPr>
        <p:spPr/>
        <p:txBody>
          <a:bodyPr/>
          <a:lstStyle/>
          <a:p>
            <a:fld id="{849DE719-80F0-274F-960F-BE85D8AB3A22}" type="slidenum">
              <a:rPr lang="fr-FR" smtClean="0"/>
              <a:pPr/>
              <a:t>‹N°›</a:t>
            </a:fld>
            <a:endParaRPr lang="fr-FR"/>
          </a:p>
        </p:txBody>
      </p:sp>
    </p:spTree>
    <p:extLst>
      <p:ext uri="{BB962C8B-B14F-4D97-AF65-F5344CB8AC3E}">
        <p14:creationId xmlns:p14="http://schemas.microsoft.com/office/powerpoint/2010/main" val="377353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16CDEB-3010-D443-9CCE-E12B5C669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5A17E0A-0807-004F-AAE5-8AD8104E2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A0190C-26BA-2D48-8F10-36D51CD1C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Espace réservé du pied de page 4">
            <a:extLst>
              <a:ext uri="{FF2B5EF4-FFF2-40B4-BE49-F238E27FC236}">
                <a16:creationId xmlns:a16="http://schemas.microsoft.com/office/drawing/2014/main" id="{5976F8A3-77FF-2A45-9D30-F7D7099AA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DD9A4C3F-9C88-7F46-84BD-E44C0C569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8AEF7-AAD9-6446-A65C-88D32749803A}" type="slidenum">
              <a:rPr lang="fr-FR" smtClean="0"/>
              <a:pPr/>
              <a:t>‹N°›</a:t>
            </a:fld>
            <a:endParaRPr lang="fr-FR"/>
          </a:p>
        </p:txBody>
      </p:sp>
    </p:spTree>
    <p:extLst>
      <p:ext uri="{BB962C8B-B14F-4D97-AF65-F5344CB8AC3E}">
        <p14:creationId xmlns:p14="http://schemas.microsoft.com/office/powerpoint/2010/main" val="1143642076"/>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30" r:id="rId13"/>
    <p:sldLayoutId id="2147484133" r:id="rId14"/>
    <p:sldLayoutId id="2147484134"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864608" y="635358"/>
            <a:ext cx="6492240" cy="3479442"/>
          </a:xfrm>
        </p:spPr>
        <p:txBody>
          <a:bodyPr>
            <a:normAutofit/>
          </a:bodyPr>
          <a:lstStyle/>
          <a:p>
            <a:pPr algn="l"/>
            <a:r>
              <a:rPr lang="fr-FR" dirty="0"/>
              <a:t>Conditions de la reprise de l’activité de transplantation rénale</a:t>
            </a:r>
            <a:endParaRPr lang="fr-FR"/>
          </a:p>
        </p:txBody>
      </p:sp>
      <p:sp>
        <p:nvSpPr>
          <p:cNvPr id="3" name="Sous-titre 2"/>
          <p:cNvSpPr>
            <a:spLocks noGrp="1"/>
          </p:cNvSpPr>
          <p:nvPr>
            <p:ph type="subTitle" idx="1"/>
          </p:nvPr>
        </p:nvSpPr>
        <p:spPr>
          <a:xfrm>
            <a:off x="4655840" y="4581128"/>
            <a:ext cx="6120680" cy="1224136"/>
          </a:xfrm>
        </p:spPr>
        <p:txBody>
          <a:bodyPr>
            <a:normAutofit/>
          </a:bodyPr>
          <a:lstStyle/>
          <a:p>
            <a:r>
              <a:rPr lang="fr-FR" sz="2800" dirty="0"/>
              <a:t>Bruno Moulin, Yannick Le </a:t>
            </a:r>
            <a:r>
              <a:rPr lang="fr-FR" sz="2800" dirty="0" err="1"/>
              <a:t>Meur</a:t>
            </a:r>
            <a:r>
              <a:rPr lang="fr-FR" sz="2800" dirty="0"/>
              <a:t> </a:t>
            </a:r>
          </a:p>
          <a:p>
            <a:r>
              <a:rPr lang="fr-FR" sz="2800" dirty="0"/>
              <a:t>et Maryvonne </a:t>
            </a:r>
            <a:r>
              <a:rPr lang="fr-FR" sz="2800" dirty="0" err="1"/>
              <a:t>Hourmant</a:t>
            </a:r>
            <a:endParaRPr lang="fr-FR" sz="28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 b="1908"/>
          <a:stretch/>
        </p:blipFill>
        <p:spPr bwMode="auto">
          <a:xfrm>
            <a:off x="20" y="10"/>
            <a:ext cx="4261084" cy="41147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 r="2" b="2"/>
          <a:stretch/>
        </p:blipFill>
        <p:spPr bwMode="auto">
          <a:xfrm>
            <a:off x="20" y="4288536"/>
            <a:ext cx="4261084" cy="25694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2649" y="5733256"/>
            <a:ext cx="2419351"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75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762000" y="559678"/>
            <a:ext cx="3567915" cy="4952492"/>
          </a:xfrm>
        </p:spPr>
        <p:txBody>
          <a:bodyPr>
            <a:normAutofit/>
          </a:bodyPr>
          <a:lstStyle/>
          <a:p>
            <a:r>
              <a:rPr lang="fr-FR">
                <a:solidFill>
                  <a:schemeClr val="bg1"/>
                </a:solidFill>
              </a:rPr>
              <a:t>Contexte</a:t>
            </a:r>
          </a:p>
        </p:txBody>
      </p:sp>
      <p:cxnSp>
        <p:nvCxnSpPr>
          <p:cNvPr id="12" name="Straight Connector 1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8" name="Espace réservé du contenu 2">
            <a:extLst>
              <a:ext uri="{FF2B5EF4-FFF2-40B4-BE49-F238E27FC236}">
                <a16:creationId xmlns:a16="http://schemas.microsoft.com/office/drawing/2014/main" id="{F56C7303-766D-4B7A-9A3E-AA38B9E3A11F}"/>
              </a:ext>
            </a:extLst>
          </p:cNvPr>
          <p:cNvGraphicFramePr>
            <a:graphicFrameLocks noGrp="1"/>
          </p:cNvGraphicFramePr>
          <p:nvPr>
            <p:ph idx="1"/>
            <p:extLst>
              <p:ext uri="{D42A27DB-BD31-4B8C-83A1-F6EECF244321}">
                <p14:modId xmlns:p14="http://schemas.microsoft.com/office/powerpoint/2010/main" val="1221102857"/>
              </p:ext>
            </p:extLst>
          </p:nvPr>
        </p:nvGraphicFramePr>
        <p:xfrm>
          <a:off x="5181600" y="568325"/>
          <a:ext cx="6387008" cy="595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47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31EEA-0083-E143-99DF-896D561CC7B7}"/>
              </a:ext>
            </a:extLst>
          </p:cNvPr>
          <p:cNvSpPr>
            <a:spLocks noGrp="1"/>
          </p:cNvSpPr>
          <p:nvPr>
            <p:ph type="title"/>
          </p:nvPr>
        </p:nvSpPr>
        <p:spPr>
          <a:xfrm>
            <a:off x="838200" y="365125"/>
            <a:ext cx="10515600" cy="1325563"/>
          </a:xfrm>
        </p:spPr>
        <p:txBody>
          <a:bodyPr>
            <a:normAutofit/>
          </a:bodyPr>
          <a:lstStyle/>
          <a:p>
            <a:pPr algn="ctr"/>
            <a:r>
              <a:rPr lang="en-US" dirty="0"/>
              <a:t>1- </a:t>
            </a:r>
            <a:r>
              <a:rPr lang="en-US" dirty="0" err="1"/>
              <a:t>Recommandations</a:t>
            </a:r>
            <a:r>
              <a:rPr lang="en-US" dirty="0"/>
              <a:t>  </a:t>
            </a:r>
            <a:r>
              <a:rPr lang="en-US" dirty="0" err="1"/>
              <a:t>sanitaires</a:t>
            </a:r>
            <a:r>
              <a:rPr lang="en-US" dirty="0"/>
              <a:t>  </a:t>
            </a:r>
            <a:r>
              <a:rPr lang="en-US" dirty="0" err="1"/>
              <a:t>nationales</a:t>
            </a:r>
            <a:r>
              <a:rPr lang="fr-FR" dirty="0"/>
              <a:t> </a:t>
            </a:r>
          </a:p>
        </p:txBody>
      </p:sp>
      <p:sp>
        <p:nvSpPr>
          <p:cNvPr id="4" name="Espace réservé du pied de page 3">
            <a:extLst>
              <a:ext uri="{FF2B5EF4-FFF2-40B4-BE49-F238E27FC236}">
                <a16:creationId xmlns:a16="http://schemas.microsoft.com/office/drawing/2014/main" id="{012B1E42-9A8D-3341-BA3A-A2A187BE0850}"/>
              </a:ext>
            </a:extLst>
          </p:cNvPr>
          <p:cNvSpPr>
            <a:spLocks noGrp="1"/>
          </p:cNvSpPr>
          <p:nvPr>
            <p:ph type="ftr" sz="quarter" idx="11"/>
          </p:nvPr>
        </p:nvSpPr>
        <p:spPr>
          <a:xfrm>
            <a:off x="4038600" y="6356350"/>
            <a:ext cx="4114800" cy="365125"/>
          </a:xfrm>
        </p:spPr>
        <p:txBody>
          <a:bodyPr>
            <a:normAutofit/>
          </a:bodyPr>
          <a:lstStyle/>
          <a:p>
            <a:endParaRPr lang="fr-FR"/>
          </a:p>
        </p:txBody>
      </p:sp>
      <p:graphicFrame>
        <p:nvGraphicFramePr>
          <p:cNvPr id="9" name="Espace réservé du contenu 6">
            <a:extLst>
              <a:ext uri="{FF2B5EF4-FFF2-40B4-BE49-F238E27FC236}">
                <a16:creationId xmlns:a16="http://schemas.microsoft.com/office/drawing/2014/main" id="{0AA2FE54-32C2-4562-826A-2FDA5CA95A3D}"/>
              </a:ext>
            </a:extLst>
          </p:cNvPr>
          <p:cNvGraphicFramePr>
            <a:graphicFrameLocks noGrp="1"/>
          </p:cNvGraphicFramePr>
          <p:nvPr>
            <p:ph idx="1"/>
            <p:extLst>
              <p:ext uri="{D42A27DB-BD31-4B8C-83A1-F6EECF244321}">
                <p14:modId xmlns:p14="http://schemas.microsoft.com/office/powerpoint/2010/main" val="318219408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44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13468" y="365125"/>
            <a:ext cx="9440332" cy="1325563"/>
          </a:xfrm>
        </p:spPr>
        <p:txBody>
          <a:bodyPr>
            <a:normAutofit/>
          </a:bodyPr>
          <a:lstStyle/>
          <a:p>
            <a:r>
              <a:rPr lang="fr-FR" sz="5400"/>
              <a:t>Conditions virologiques: receveur</a:t>
            </a:r>
          </a:p>
        </p:txBody>
      </p:sp>
      <p:sp>
        <p:nvSpPr>
          <p:cNvPr id="31"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B930E030-0F77-41F0-9DE7-ED504A7304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Espace réservé du contenu 2"/>
          <p:cNvSpPr>
            <a:spLocks noGrp="1"/>
          </p:cNvSpPr>
          <p:nvPr>
            <p:ph idx="1"/>
          </p:nvPr>
        </p:nvSpPr>
        <p:spPr>
          <a:xfrm>
            <a:off x="838200" y="1825625"/>
            <a:ext cx="10515600" cy="4351338"/>
          </a:xfrm>
        </p:spPr>
        <p:txBody>
          <a:bodyPr>
            <a:normAutofit/>
          </a:bodyPr>
          <a:lstStyle/>
          <a:p>
            <a:r>
              <a:rPr lang="fr-FR" b="1" dirty="0"/>
              <a:t>A l’appel de greffe </a:t>
            </a:r>
          </a:p>
          <a:p>
            <a:pPr lvl="1"/>
            <a:r>
              <a:rPr lang="fr-FR" dirty="0"/>
              <a:t>la recherche d’un contact dans les 28 derniers jours,</a:t>
            </a:r>
          </a:p>
          <a:p>
            <a:pPr lvl="1"/>
            <a:r>
              <a:rPr lang="fr-FR" dirty="0"/>
              <a:t>la recherche de signes cliniques évocateurs, </a:t>
            </a:r>
          </a:p>
          <a:p>
            <a:pPr lvl="1"/>
            <a:r>
              <a:rPr lang="fr-FR" dirty="0"/>
              <a:t>un prélèvement </a:t>
            </a:r>
            <a:r>
              <a:rPr lang="fr-FR" dirty="0" err="1"/>
              <a:t>naso</a:t>
            </a:r>
            <a:r>
              <a:rPr lang="fr-FR" dirty="0"/>
              <a:t>-pharyngé avec PCR SARS-CoV2 négatif (&lt; 48h pour transplantation à donneur vivant)</a:t>
            </a:r>
          </a:p>
          <a:p>
            <a:pPr lvl="1"/>
            <a:r>
              <a:rPr lang="fr-FR" dirty="0"/>
              <a:t>un scanner thoracique négatif: non indispensable</a:t>
            </a:r>
          </a:p>
          <a:p>
            <a:pPr lvl="1"/>
            <a:r>
              <a:rPr lang="fr-FR" dirty="0"/>
              <a:t>test sérologique facultatif  </a:t>
            </a:r>
          </a:p>
          <a:p>
            <a:r>
              <a:rPr lang="fr-FR" b="1" dirty="0"/>
              <a:t>Sur liste d’attente</a:t>
            </a:r>
            <a:r>
              <a:rPr lang="fr-FR" dirty="0"/>
              <a:t>: tests sérologiques à la recherche d’AC neutralisants lorsqu’ils seront disponibles et évalués (si positif = infection ancienne)</a:t>
            </a:r>
          </a:p>
          <a:p>
            <a:endParaRPr lang="fr-FR" dirty="0"/>
          </a:p>
          <a:p>
            <a:pPr marL="0" indent="0">
              <a:buNone/>
            </a:pPr>
            <a:endParaRPr lang="fr-FR" dirty="0"/>
          </a:p>
        </p:txBody>
      </p:sp>
    </p:spTree>
    <p:extLst>
      <p:ext uri="{BB962C8B-B14F-4D97-AF65-F5344CB8AC3E}">
        <p14:creationId xmlns:p14="http://schemas.microsoft.com/office/powerpoint/2010/main" val="272354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ormAutofit/>
          </a:bodyPr>
          <a:lstStyle/>
          <a:p>
            <a:r>
              <a:rPr lang="fr-FR"/>
              <a:t>Conditions virologiques: donneur</a:t>
            </a:r>
          </a:p>
        </p:txBody>
      </p:sp>
      <p:sp>
        <p:nvSpPr>
          <p:cNvPr id="6" name="Forme libre 5">
            <a:extLst>
              <a:ext uri="{FF2B5EF4-FFF2-40B4-BE49-F238E27FC236}">
                <a16:creationId xmlns:a16="http://schemas.microsoft.com/office/drawing/2014/main" id="{0BD648CA-1E94-7545-A00B-3A2BB78472EE}"/>
              </a:ext>
            </a:extLst>
          </p:cNvPr>
          <p:cNvSpPr/>
          <p:nvPr/>
        </p:nvSpPr>
        <p:spPr>
          <a:xfrm>
            <a:off x="4623815" y="2037934"/>
            <a:ext cx="6729985" cy="1698042"/>
          </a:xfrm>
          <a:custGeom>
            <a:avLst/>
            <a:gdLst>
              <a:gd name="connsiteX0" fmla="*/ 283012 w 1698041"/>
              <a:gd name="connsiteY0" fmla="*/ 0 h 6729984"/>
              <a:gd name="connsiteX1" fmla="*/ 1415029 w 1698041"/>
              <a:gd name="connsiteY1" fmla="*/ 0 h 6729984"/>
              <a:gd name="connsiteX2" fmla="*/ 1698041 w 1698041"/>
              <a:gd name="connsiteY2" fmla="*/ 283012 h 6729984"/>
              <a:gd name="connsiteX3" fmla="*/ 1698041 w 1698041"/>
              <a:gd name="connsiteY3" fmla="*/ 6729984 h 6729984"/>
              <a:gd name="connsiteX4" fmla="*/ 1698041 w 1698041"/>
              <a:gd name="connsiteY4" fmla="*/ 6729984 h 6729984"/>
              <a:gd name="connsiteX5" fmla="*/ 0 w 1698041"/>
              <a:gd name="connsiteY5" fmla="*/ 6729984 h 6729984"/>
              <a:gd name="connsiteX6" fmla="*/ 0 w 1698041"/>
              <a:gd name="connsiteY6" fmla="*/ 6729984 h 6729984"/>
              <a:gd name="connsiteX7" fmla="*/ 0 w 1698041"/>
              <a:gd name="connsiteY7" fmla="*/ 283012 h 6729984"/>
              <a:gd name="connsiteX8" fmla="*/ 283012 w 1698041"/>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041" h="6729984">
                <a:moveTo>
                  <a:pt x="1698041" y="1121686"/>
                </a:moveTo>
                <a:lnTo>
                  <a:pt x="1698041" y="5608298"/>
                </a:lnTo>
                <a:cubicBezTo>
                  <a:pt x="1698041" y="6227786"/>
                  <a:pt x="1666071" y="6729982"/>
                  <a:pt x="1626634" y="6729982"/>
                </a:cubicBezTo>
                <a:lnTo>
                  <a:pt x="0" y="6729982"/>
                </a:lnTo>
                <a:lnTo>
                  <a:pt x="0" y="6729982"/>
                </a:lnTo>
                <a:lnTo>
                  <a:pt x="0" y="2"/>
                </a:lnTo>
                <a:lnTo>
                  <a:pt x="0" y="2"/>
                </a:lnTo>
                <a:lnTo>
                  <a:pt x="1626634" y="2"/>
                </a:lnTo>
                <a:cubicBezTo>
                  <a:pt x="1666071" y="2"/>
                  <a:pt x="1698041" y="502198"/>
                  <a:pt x="1698041" y="1121686"/>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1" tIns="113372" rIns="143852" bIns="113373" numCol="1" spcCol="1270" anchor="ctr" anchorCtr="0">
            <a:noAutofit/>
          </a:bodyPr>
          <a:lstStyle/>
          <a:p>
            <a:pPr marL="171450" lvl="1" indent="-171450" algn="l" defTabSz="711200">
              <a:lnSpc>
                <a:spcPct val="90000"/>
              </a:lnSpc>
              <a:spcBef>
                <a:spcPct val="0"/>
              </a:spcBef>
              <a:spcAft>
                <a:spcPct val="15000"/>
              </a:spcAft>
              <a:buChar char="•"/>
            </a:pPr>
            <a:r>
              <a:rPr lang="fr-FR" sz="2000" kern="1200"/>
              <a:t>la recherche d’un contact dans les 28 derniers jours </a:t>
            </a:r>
            <a:endParaRPr lang="en-US" sz="2000" kern="1200"/>
          </a:p>
          <a:p>
            <a:pPr marL="171450" lvl="1" indent="-171450" algn="l" defTabSz="711200">
              <a:lnSpc>
                <a:spcPct val="90000"/>
              </a:lnSpc>
              <a:spcBef>
                <a:spcPct val="0"/>
              </a:spcBef>
              <a:spcAft>
                <a:spcPct val="15000"/>
              </a:spcAft>
              <a:buChar char="•"/>
            </a:pPr>
            <a:r>
              <a:rPr lang="fr-FR" sz="2000" kern="1200"/>
              <a:t>un prélèvement naso-pharyngé avec PCR SARS-CoV2 négatif (résultats rapides)</a:t>
            </a:r>
            <a:endParaRPr lang="en-US" sz="2000" kern="1200"/>
          </a:p>
          <a:p>
            <a:pPr marL="171450" lvl="1" indent="-171450" algn="l" defTabSz="711200">
              <a:lnSpc>
                <a:spcPct val="90000"/>
              </a:lnSpc>
              <a:spcBef>
                <a:spcPct val="0"/>
              </a:spcBef>
              <a:spcAft>
                <a:spcPct val="15000"/>
              </a:spcAft>
              <a:buChar char="•"/>
            </a:pPr>
            <a:r>
              <a:rPr lang="fr-FR" sz="2000" kern="1200"/>
              <a:t>scanner thoracique  normal (bodyscan)</a:t>
            </a:r>
            <a:endParaRPr lang="en-US" sz="2000" kern="1200"/>
          </a:p>
        </p:txBody>
      </p:sp>
      <p:sp>
        <p:nvSpPr>
          <p:cNvPr id="8" name="Forme libre 7">
            <a:extLst>
              <a:ext uri="{FF2B5EF4-FFF2-40B4-BE49-F238E27FC236}">
                <a16:creationId xmlns:a16="http://schemas.microsoft.com/office/drawing/2014/main" id="{FEAFBD25-0001-614C-ADF0-111C79164822}"/>
              </a:ext>
            </a:extLst>
          </p:cNvPr>
          <p:cNvSpPr/>
          <p:nvPr/>
        </p:nvSpPr>
        <p:spPr>
          <a:xfrm>
            <a:off x="838200" y="1825678"/>
            <a:ext cx="3785616" cy="2122552"/>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824" tIns="181719" rIns="259824" bIns="181719" numCol="1" spcCol="1270" anchor="ctr" anchorCtr="0">
            <a:noAutofit/>
          </a:bodyPr>
          <a:lstStyle/>
          <a:p>
            <a:pPr marL="0" lvl="0" indent="0" algn="ctr" defTabSz="1822450">
              <a:lnSpc>
                <a:spcPct val="90000"/>
              </a:lnSpc>
              <a:spcBef>
                <a:spcPct val="0"/>
              </a:spcBef>
              <a:spcAft>
                <a:spcPct val="35000"/>
              </a:spcAft>
              <a:buNone/>
            </a:pPr>
            <a:r>
              <a:rPr lang="fr-FR" sz="4100" kern="1200" dirty="0"/>
              <a:t>Pour le donneur décédé: </a:t>
            </a:r>
            <a:endParaRPr lang="en-US" sz="4100" kern="1200" dirty="0"/>
          </a:p>
        </p:txBody>
      </p:sp>
      <p:sp>
        <p:nvSpPr>
          <p:cNvPr id="9" name="Forme libre 8">
            <a:extLst>
              <a:ext uri="{FF2B5EF4-FFF2-40B4-BE49-F238E27FC236}">
                <a16:creationId xmlns:a16="http://schemas.microsoft.com/office/drawing/2014/main" id="{BAE920EE-1241-DC44-B75B-8BF568A4A30F}"/>
              </a:ext>
            </a:extLst>
          </p:cNvPr>
          <p:cNvSpPr/>
          <p:nvPr/>
        </p:nvSpPr>
        <p:spPr>
          <a:xfrm>
            <a:off x="4623815" y="4266613"/>
            <a:ext cx="6729985" cy="1698042"/>
          </a:xfrm>
          <a:custGeom>
            <a:avLst/>
            <a:gdLst>
              <a:gd name="connsiteX0" fmla="*/ 283012 w 1698041"/>
              <a:gd name="connsiteY0" fmla="*/ 0 h 6729984"/>
              <a:gd name="connsiteX1" fmla="*/ 1415029 w 1698041"/>
              <a:gd name="connsiteY1" fmla="*/ 0 h 6729984"/>
              <a:gd name="connsiteX2" fmla="*/ 1698041 w 1698041"/>
              <a:gd name="connsiteY2" fmla="*/ 283012 h 6729984"/>
              <a:gd name="connsiteX3" fmla="*/ 1698041 w 1698041"/>
              <a:gd name="connsiteY3" fmla="*/ 6729984 h 6729984"/>
              <a:gd name="connsiteX4" fmla="*/ 1698041 w 1698041"/>
              <a:gd name="connsiteY4" fmla="*/ 6729984 h 6729984"/>
              <a:gd name="connsiteX5" fmla="*/ 0 w 1698041"/>
              <a:gd name="connsiteY5" fmla="*/ 6729984 h 6729984"/>
              <a:gd name="connsiteX6" fmla="*/ 0 w 1698041"/>
              <a:gd name="connsiteY6" fmla="*/ 6729984 h 6729984"/>
              <a:gd name="connsiteX7" fmla="*/ 0 w 1698041"/>
              <a:gd name="connsiteY7" fmla="*/ 283012 h 6729984"/>
              <a:gd name="connsiteX8" fmla="*/ 283012 w 1698041"/>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041" h="6729984">
                <a:moveTo>
                  <a:pt x="1698041" y="1121686"/>
                </a:moveTo>
                <a:lnTo>
                  <a:pt x="1698041" y="5608298"/>
                </a:lnTo>
                <a:cubicBezTo>
                  <a:pt x="1698041" y="6227786"/>
                  <a:pt x="1666071" y="6729982"/>
                  <a:pt x="1626634" y="6729982"/>
                </a:cubicBezTo>
                <a:lnTo>
                  <a:pt x="0" y="6729982"/>
                </a:lnTo>
                <a:lnTo>
                  <a:pt x="0" y="6729982"/>
                </a:lnTo>
                <a:lnTo>
                  <a:pt x="0" y="2"/>
                </a:lnTo>
                <a:lnTo>
                  <a:pt x="0" y="2"/>
                </a:lnTo>
                <a:lnTo>
                  <a:pt x="1626634" y="2"/>
                </a:lnTo>
                <a:cubicBezTo>
                  <a:pt x="1666071" y="2"/>
                  <a:pt x="1698041" y="502198"/>
                  <a:pt x="1698041" y="1121686"/>
                </a:cubicBezTo>
                <a:close/>
              </a:path>
            </a:pathLst>
          </a:cu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60961" tIns="113372" rIns="143852" bIns="113373" numCol="1" spcCol="1270" anchor="ctr" anchorCtr="0">
            <a:noAutofit/>
          </a:bodyPr>
          <a:lstStyle/>
          <a:p>
            <a:pPr marL="171450" lvl="1" indent="-171450" algn="l" defTabSz="711200">
              <a:lnSpc>
                <a:spcPct val="90000"/>
              </a:lnSpc>
              <a:spcBef>
                <a:spcPct val="0"/>
              </a:spcBef>
              <a:spcAft>
                <a:spcPct val="15000"/>
              </a:spcAft>
              <a:buChar char="•"/>
            </a:pPr>
            <a:r>
              <a:rPr lang="fr-FR" kern="1200" dirty="0"/>
              <a:t>un interrogatoire précis à la recherche d’un contact et l’absence de symptomatologie </a:t>
            </a:r>
            <a:endParaRPr lang="en-US" kern="1200" dirty="0"/>
          </a:p>
          <a:p>
            <a:pPr marL="171450" lvl="1" indent="-171450" algn="l" defTabSz="711200">
              <a:lnSpc>
                <a:spcPct val="90000"/>
              </a:lnSpc>
              <a:spcBef>
                <a:spcPct val="0"/>
              </a:spcBef>
              <a:spcAft>
                <a:spcPct val="15000"/>
              </a:spcAft>
              <a:buChar char="•"/>
            </a:pPr>
            <a:r>
              <a:rPr lang="fr-FR" kern="1200" dirty="0"/>
              <a:t>un confinement bien respecté dans les 14 jours précédant la transplantation. </a:t>
            </a:r>
            <a:endParaRPr lang="en-US" kern="1200" dirty="0"/>
          </a:p>
          <a:p>
            <a:pPr marL="171450" lvl="1" indent="-171450" algn="l" defTabSz="711200">
              <a:lnSpc>
                <a:spcPct val="90000"/>
              </a:lnSpc>
              <a:spcBef>
                <a:spcPct val="0"/>
              </a:spcBef>
              <a:spcAft>
                <a:spcPct val="15000"/>
              </a:spcAft>
              <a:buChar char="•"/>
            </a:pPr>
            <a:r>
              <a:rPr lang="fr-FR" kern="1200" dirty="0"/>
              <a:t>un prélèvement </a:t>
            </a:r>
            <a:r>
              <a:rPr lang="fr-FR" kern="1200" dirty="0" err="1"/>
              <a:t>naso</a:t>
            </a:r>
            <a:r>
              <a:rPr lang="fr-FR" kern="1200" dirty="0"/>
              <a:t>-pharyngé avec PCR SARS-CoV2 négatif </a:t>
            </a:r>
            <a:endParaRPr lang="en-US" kern="1200" dirty="0"/>
          </a:p>
          <a:p>
            <a:pPr marL="171450" lvl="1" indent="-171450" algn="l" defTabSz="711200">
              <a:lnSpc>
                <a:spcPct val="90000"/>
              </a:lnSpc>
              <a:spcBef>
                <a:spcPct val="0"/>
              </a:spcBef>
              <a:spcAft>
                <a:spcPct val="15000"/>
              </a:spcAft>
              <a:buChar char="•"/>
            </a:pPr>
            <a:r>
              <a:rPr lang="fr-FR" kern="1200" dirty="0"/>
              <a:t>scanner thoracique non indispensable </a:t>
            </a:r>
            <a:r>
              <a:rPr lang="fr-FR" dirty="0"/>
              <a:t>si a</a:t>
            </a:r>
            <a:r>
              <a:rPr lang="fr-FR" kern="1200" dirty="0"/>
              <a:t>symptomatique</a:t>
            </a:r>
            <a:endParaRPr lang="en-US" kern="1200" dirty="0"/>
          </a:p>
        </p:txBody>
      </p:sp>
      <p:sp>
        <p:nvSpPr>
          <p:cNvPr id="10" name="Forme libre 9">
            <a:extLst>
              <a:ext uri="{FF2B5EF4-FFF2-40B4-BE49-F238E27FC236}">
                <a16:creationId xmlns:a16="http://schemas.microsoft.com/office/drawing/2014/main" id="{3610D2B8-A803-9047-A001-4279077511C1}"/>
              </a:ext>
            </a:extLst>
          </p:cNvPr>
          <p:cNvSpPr/>
          <p:nvPr/>
        </p:nvSpPr>
        <p:spPr>
          <a:xfrm>
            <a:off x="838200" y="4054357"/>
            <a:ext cx="3785616" cy="2122552"/>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59824" tIns="181719" rIns="259824" bIns="181719" numCol="1" spcCol="1270" anchor="ctr" anchorCtr="0">
            <a:noAutofit/>
          </a:bodyPr>
          <a:lstStyle/>
          <a:p>
            <a:pPr marL="0" lvl="0" indent="0" algn="ctr" defTabSz="1822450">
              <a:lnSpc>
                <a:spcPct val="90000"/>
              </a:lnSpc>
              <a:spcBef>
                <a:spcPct val="0"/>
              </a:spcBef>
              <a:spcAft>
                <a:spcPct val="35000"/>
              </a:spcAft>
              <a:buNone/>
            </a:pPr>
            <a:r>
              <a:rPr lang="fr-FR" sz="4100" kern="1200" dirty="0"/>
              <a:t>Pour le donneur vivant:</a:t>
            </a:r>
            <a:endParaRPr lang="en-US" sz="4100" kern="1200" dirty="0"/>
          </a:p>
        </p:txBody>
      </p:sp>
      <p:pic>
        <p:nvPicPr>
          <p:cNvPr id="12" name="Image 11" descr="Une image contenant table, assis, photo, couvert&#10;&#10;Description générée automatiquement">
            <a:extLst>
              <a:ext uri="{FF2B5EF4-FFF2-40B4-BE49-F238E27FC236}">
                <a16:creationId xmlns:a16="http://schemas.microsoft.com/office/drawing/2014/main" id="{A7343DFB-0F4C-3743-A961-AD8E30A17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416" y="188640"/>
            <a:ext cx="2243212" cy="1543968"/>
          </a:xfrm>
          <a:prstGeom prst="rect">
            <a:avLst/>
          </a:prstGeom>
        </p:spPr>
      </p:pic>
    </p:spTree>
    <p:extLst>
      <p:ext uri="{BB962C8B-B14F-4D97-AF65-F5344CB8AC3E}">
        <p14:creationId xmlns:p14="http://schemas.microsoft.com/office/powerpoint/2010/main" val="22673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F85C5-64C5-A543-AA4B-87513CB51A18}"/>
              </a:ext>
            </a:extLst>
          </p:cNvPr>
          <p:cNvSpPr>
            <a:spLocks noGrp="1"/>
          </p:cNvSpPr>
          <p:nvPr>
            <p:ph type="title"/>
          </p:nvPr>
        </p:nvSpPr>
        <p:spPr>
          <a:xfrm>
            <a:off x="391378" y="320675"/>
            <a:ext cx="11407487" cy="1325563"/>
          </a:xfrm>
        </p:spPr>
        <p:txBody>
          <a:bodyPr>
            <a:normAutofit/>
          </a:bodyPr>
          <a:lstStyle/>
          <a:p>
            <a:r>
              <a:rPr lang="fr-FR" sz="4200" dirty="0"/>
              <a:t>2-Reprise des prélèvements et de l’activité de greffe</a:t>
            </a:r>
          </a:p>
        </p:txBody>
      </p:sp>
      <p:sp>
        <p:nvSpPr>
          <p:cNvPr id="4" name="Espace réservé du pied de page 3">
            <a:extLst>
              <a:ext uri="{FF2B5EF4-FFF2-40B4-BE49-F238E27FC236}">
                <a16:creationId xmlns:a16="http://schemas.microsoft.com/office/drawing/2014/main" id="{53DB4754-4D39-634F-BB8A-17237955DB7C}"/>
              </a:ext>
            </a:extLst>
          </p:cNvPr>
          <p:cNvSpPr>
            <a:spLocks noGrp="1"/>
          </p:cNvSpPr>
          <p:nvPr>
            <p:ph type="ftr" sz="quarter" idx="11"/>
          </p:nvPr>
        </p:nvSpPr>
        <p:spPr>
          <a:xfrm>
            <a:off x="4038600" y="6356350"/>
            <a:ext cx="4114800" cy="365125"/>
          </a:xfrm>
        </p:spPr>
        <p:txBody>
          <a:bodyPr>
            <a:normAutofit/>
          </a:bodyPr>
          <a:lstStyle/>
          <a:p>
            <a:endParaRPr lang="fr-FR" dirty="0"/>
          </a:p>
        </p:txBody>
      </p:sp>
      <p:sp>
        <p:nvSpPr>
          <p:cNvPr id="7" name="Forme libre 6">
            <a:extLst>
              <a:ext uri="{FF2B5EF4-FFF2-40B4-BE49-F238E27FC236}">
                <a16:creationId xmlns:a16="http://schemas.microsoft.com/office/drawing/2014/main" id="{8C415219-A176-EC40-ACC0-657430E8229D}"/>
              </a:ext>
            </a:extLst>
          </p:cNvPr>
          <p:cNvSpPr/>
          <p:nvPr/>
        </p:nvSpPr>
        <p:spPr>
          <a:xfrm>
            <a:off x="747862" y="1828969"/>
            <a:ext cx="3342037" cy="2005222"/>
          </a:xfrm>
          <a:custGeom>
            <a:avLst/>
            <a:gdLst>
              <a:gd name="connsiteX0" fmla="*/ 0 w 3342037"/>
              <a:gd name="connsiteY0" fmla="*/ 0 h 2005222"/>
              <a:gd name="connsiteX1" fmla="*/ 3342037 w 3342037"/>
              <a:gd name="connsiteY1" fmla="*/ 0 h 2005222"/>
              <a:gd name="connsiteX2" fmla="*/ 3342037 w 3342037"/>
              <a:gd name="connsiteY2" fmla="*/ 2005222 h 2005222"/>
              <a:gd name="connsiteX3" fmla="*/ 0 w 3342037"/>
              <a:gd name="connsiteY3" fmla="*/ 2005222 h 2005222"/>
              <a:gd name="connsiteX4" fmla="*/ 0 w 3342037"/>
              <a:gd name="connsiteY4" fmla="*/ 0 h 200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037" h="2005222">
                <a:moveTo>
                  <a:pt x="0" y="0"/>
                </a:moveTo>
                <a:lnTo>
                  <a:pt x="3342037" y="0"/>
                </a:lnTo>
                <a:lnTo>
                  <a:pt x="3342037" y="2005222"/>
                </a:lnTo>
                <a:lnTo>
                  <a:pt x="0" y="200522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Identification d’une filière complète de greffe : coordination, imagerie, bloc opératoire, soins critiques ;</a:t>
            </a:r>
            <a:endParaRPr lang="en-US" sz="1900" kern="1200" dirty="0"/>
          </a:p>
        </p:txBody>
      </p:sp>
      <p:sp>
        <p:nvSpPr>
          <p:cNvPr id="8" name="Forme libre 7">
            <a:extLst>
              <a:ext uri="{FF2B5EF4-FFF2-40B4-BE49-F238E27FC236}">
                <a16:creationId xmlns:a16="http://schemas.microsoft.com/office/drawing/2014/main" id="{076F7C14-8A3B-FD42-927F-FD9E73F55309}"/>
              </a:ext>
            </a:extLst>
          </p:cNvPr>
          <p:cNvSpPr/>
          <p:nvPr/>
        </p:nvSpPr>
        <p:spPr>
          <a:xfrm>
            <a:off x="4424103" y="1828969"/>
            <a:ext cx="3342037" cy="2005222"/>
          </a:xfrm>
          <a:custGeom>
            <a:avLst/>
            <a:gdLst>
              <a:gd name="connsiteX0" fmla="*/ 0 w 3342037"/>
              <a:gd name="connsiteY0" fmla="*/ 0 h 2005222"/>
              <a:gd name="connsiteX1" fmla="*/ 3342037 w 3342037"/>
              <a:gd name="connsiteY1" fmla="*/ 0 h 2005222"/>
              <a:gd name="connsiteX2" fmla="*/ 3342037 w 3342037"/>
              <a:gd name="connsiteY2" fmla="*/ 2005222 h 2005222"/>
              <a:gd name="connsiteX3" fmla="*/ 0 w 3342037"/>
              <a:gd name="connsiteY3" fmla="*/ 2005222 h 2005222"/>
              <a:gd name="connsiteX4" fmla="*/ 0 w 3342037"/>
              <a:gd name="connsiteY4" fmla="*/ 0 h 200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037" h="2005222">
                <a:moveTo>
                  <a:pt x="0" y="0"/>
                </a:moveTo>
                <a:lnTo>
                  <a:pt x="3342037" y="0"/>
                </a:lnTo>
                <a:lnTo>
                  <a:pt x="3342037" y="2005222"/>
                </a:lnTo>
                <a:lnTo>
                  <a:pt x="0" y="2005222"/>
                </a:lnTo>
                <a:lnTo>
                  <a:pt x="0" y="0"/>
                </a:lnTo>
                <a:close/>
              </a:path>
            </a:pathLst>
          </a:custGeom>
        </p:spPr>
        <p:style>
          <a:lnRef idx="2">
            <a:schemeClr val="lt1">
              <a:hueOff val="0"/>
              <a:satOff val="0"/>
              <a:lumOff val="0"/>
              <a:alphaOff val="0"/>
            </a:schemeClr>
          </a:lnRef>
          <a:fillRef idx="1">
            <a:schemeClr val="accent2">
              <a:hueOff val="-291073"/>
              <a:satOff val="-16786"/>
              <a:lumOff val="1726"/>
              <a:alphaOff val="0"/>
            </a:schemeClr>
          </a:fillRef>
          <a:effectRef idx="0">
            <a:schemeClr val="accent2">
              <a:hueOff val="-291073"/>
              <a:satOff val="-16786"/>
              <a:lumOff val="1726"/>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Autorisation direction hospitalière avec environnement strictement « COVID négatif » (en réanimation…, et accès au bloc opératoire dans délais compatibles);</a:t>
            </a:r>
            <a:endParaRPr lang="en-US" sz="1900" kern="1200" dirty="0"/>
          </a:p>
        </p:txBody>
      </p:sp>
      <p:sp>
        <p:nvSpPr>
          <p:cNvPr id="9" name="Forme libre 8">
            <a:extLst>
              <a:ext uri="{FF2B5EF4-FFF2-40B4-BE49-F238E27FC236}">
                <a16:creationId xmlns:a16="http://schemas.microsoft.com/office/drawing/2014/main" id="{0C229982-DF62-ED48-98AE-F5F910A54335}"/>
              </a:ext>
            </a:extLst>
          </p:cNvPr>
          <p:cNvSpPr/>
          <p:nvPr/>
        </p:nvSpPr>
        <p:spPr>
          <a:xfrm>
            <a:off x="8100344" y="1828969"/>
            <a:ext cx="3342037" cy="2005222"/>
          </a:xfrm>
          <a:custGeom>
            <a:avLst/>
            <a:gdLst>
              <a:gd name="connsiteX0" fmla="*/ 0 w 3342037"/>
              <a:gd name="connsiteY0" fmla="*/ 0 h 2005222"/>
              <a:gd name="connsiteX1" fmla="*/ 3342037 w 3342037"/>
              <a:gd name="connsiteY1" fmla="*/ 0 h 2005222"/>
              <a:gd name="connsiteX2" fmla="*/ 3342037 w 3342037"/>
              <a:gd name="connsiteY2" fmla="*/ 2005222 h 2005222"/>
              <a:gd name="connsiteX3" fmla="*/ 0 w 3342037"/>
              <a:gd name="connsiteY3" fmla="*/ 2005222 h 2005222"/>
              <a:gd name="connsiteX4" fmla="*/ 0 w 3342037"/>
              <a:gd name="connsiteY4" fmla="*/ 0 h 200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037" h="2005222">
                <a:moveTo>
                  <a:pt x="0" y="0"/>
                </a:moveTo>
                <a:lnTo>
                  <a:pt x="3342037" y="0"/>
                </a:lnTo>
                <a:lnTo>
                  <a:pt x="3342037" y="2005222"/>
                </a:lnTo>
                <a:lnTo>
                  <a:pt x="0" y="2005222"/>
                </a:lnTo>
                <a:lnTo>
                  <a:pt x="0" y="0"/>
                </a:lnTo>
                <a:close/>
              </a:path>
            </a:pathLst>
          </a:custGeom>
        </p:spPr>
        <p:style>
          <a:lnRef idx="2">
            <a:schemeClr val="lt1">
              <a:hueOff val="0"/>
              <a:satOff val="0"/>
              <a:lumOff val="0"/>
              <a:alphaOff val="0"/>
            </a:schemeClr>
          </a:lnRef>
          <a:fillRef idx="1">
            <a:schemeClr val="accent2">
              <a:hueOff val="-582145"/>
              <a:satOff val="-33571"/>
              <a:lumOff val="3451"/>
              <a:alphaOff val="0"/>
            </a:schemeClr>
          </a:fillRef>
          <a:effectRef idx="0">
            <a:schemeClr val="accent2">
              <a:hueOff val="-582145"/>
              <a:satOff val="-33571"/>
              <a:lumOff val="3451"/>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Disposer d’une capacité spécifique pour réaliser des prélèvements d’organes sur des sujets EME ou des prélèvements types « Maastricht III » ;</a:t>
            </a:r>
            <a:endParaRPr lang="en-US" sz="1900" kern="1200" dirty="0"/>
          </a:p>
        </p:txBody>
      </p:sp>
      <p:sp>
        <p:nvSpPr>
          <p:cNvPr id="10" name="Forme libre 9">
            <a:extLst>
              <a:ext uri="{FF2B5EF4-FFF2-40B4-BE49-F238E27FC236}">
                <a16:creationId xmlns:a16="http://schemas.microsoft.com/office/drawing/2014/main" id="{19C92DBA-AE9D-764B-B8AF-E0B47EBBD477}"/>
              </a:ext>
            </a:extLst>
          </p:cNvPr>
          <p:cNvSpPr/>
          <p:nvPr/>
        </p:nvSpPr>
        <p:spPr>
          <a:xfrm>
            <a:off x="747862" y="4168395"/>
            <a:ext cx="3342037" cy="2005222"/>
          </a:xfrm>
          <a:custGeom>
            <a:avLst/>
            <a:gdLst>
              <a:gd name="connsiteX0" fmla="*/ 0 w 3342037"/>
              <a:gd name="connsiteY0" fmla="*/ 0 h 2005222"/>
              <a:gd name="connsiteX1" fmla="*/ 3342037 w 3342037"/>
              <a:gd name="connsiteY1" fmla="*/ 0 h 2005222"/>
              <a:gd name="connsiteX2" fmla="*/ 3342037 w 3342037"/>
              <a:gd name="connsiteY2" fmla="*/ 2005222 h 2005222"/>
              <a:gd name="connsiteX3" fmla="*/ 0 w 3342037"/>
              <a:gd name="connsiteY3" fmla="*/ 2005222 h 2005222"/>
              <a:gd name="connsiteX4" fmla="*/ 0 w 3342037"/>
              <a:gd name="connsiteY4" fmla="*/ 0 h 200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037" h="2005222">
                <a:moveTo>
                  <a:pt x="0" y="0"/>
                </a:moveTo>
                <a:lnTo>
                  <a:pt x="3342037" y="0"/>
                </a:lnTo>
                <a:lnTo>
                  <a:pt x="3342037" y="2005222"/>
                </a:lnTo>
                <a:lnTo>
                  <a:pt x="0" y="2005222"/>
                </a:lnTo>
                <a:lnTo>
                  <a:pt x="0" y="0"/>
                </a:lnTo>
                <a:close/>
              </a:path>
            </a:pathLst>
          </a:custGeom>
        </p:spPr>
        <p:style>
          <a:lnRef idx="2">
            <a:schemeClr val="lt1">
              <a:hueOff val="0"/>
              <a:satOff val="0"/>
              <a:lumOff val="0"/>
              <a:alphaOff val="0"/>
            </a:schemeClr>
          </a:lnRef>
          <a:fillRef idx="1">
            <a:schemeClr val="accent2">
              <a:hueOff val="-873218"/>
              <a:satOff val="-50357"/>
              <a:lumOff val="5177"/>
              <a:alphaOff val="0"/>
            </a:schemeClr>
          </a:fillRef>
          <a:effectRef idx="0">
            <a:schemeClr val="accent2">
              <a:hueOff val="-873218"/>
              <a:satOff val="-50357"/>
              <a:lumOff val="5177"/>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Prise en compte des limites capacitaires (fortes tensions sur médicaments utilisés dans les blocs opératoires.</a:t>
            </a:r>
            <a:endParaRPr lang="en-US" sz="1900" kern="1200" dirty="0"/>
          </a:p>
        </p:txBody>
      </p:sp>
      <p:sp>
        <p:nvSpPr>
          <p:cNvPr id="11" name="Forme libre 10">
            <a:extLst>
              <a:ext uri="{FF2B5EF4-FFF2-40B4-BE49-F238E27FC236}">
                <a16:creationId xmlns:a16="http://schemas.microsoft.com/office/drawing/2014/main" id="{FF6C0E46-C867-954B-8F42-83A045CE3D7C}"/>
              </a:ext>
            </a:extLst>
          </p:cNvPr>
          <p:cNvSpPr/>
          <p:nvPr/>
        </p:nvSpPr>
        <p:spPr>
          <a:xfrm>
            <a:off x="4424103" y="4168395"/>
            <a:ext cx="3342037" cy="2005222"/>
          </a:xfrm>
          <a:custGeom>
            <a:avLst/>
            <a:gdLst>
              <a:gd name="connsiteX0" fmla="*/ 0 w 3342037"/>
              <a:gd name="connsiteY0" fmla="*/ 0 h 2005222"/>
              <a:gd name="connsiteX1" fmla="*/ 3342037 w 3342037"/>
              <a:gd name="connsiteY1" fmla="*/ 0 h 2005222"/>
              <a:gd name="connsiteX2" fmla="*/ 3342037 w 3342037"/>
              <a:gd name="connsiteY2" fmla="*/ 2005222 h 2005222"/>
              <a:gd name="connsiteX3" fmla="*/ 0 w 3342037"/>
              <a:gd name="connsiteY3" fmla="*/ 2005222 h 2005222"/>
              <a:gd name="connsiteX4" fmla="*/ 0 w 3342037"/>
              <a:gd name="connsiteY4" fmla="*/ 0 h 200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037" h="2005222">
                <a:moveTo>
                  <a:pt x="0" y="0"/>
                </a:moveTo>
                <a:lnTo>
                  <a:pt x="3342037" y="0"/>
                </a:lnTo>
                <a:lnTo>
                  <a:pt x="3342037" y="2005222"/>
                </a:lnTo>
                <a:lnTo>
                  <a:pt x="0" y="2005222"/>
                </a:lnTo>
                <a:lnTo>
                  <a:pt x="0" y="0"/>
                </a:lnTo>
                <a:close/>
              </a:path>
            </a:pathLst>
          </a:custGeom>
        </p:spPr>
        <p:style>
          <a:lnRef idx="2">
            <a:schemeClr val="lt1">
              <a:hueOff val="0"/>
              <a:satOff val="0"/>
              <a:lumOff val="0"/>
              <a:alphaOff val="0"/>
            </a:schemeClr>
          </a:lnRef>
          <a:fillRef idx="1">
            <a:schemeClr val="accent2">
              <a:hueOff val="-1164290"/>
              <a:satOff val="-67142"/>
              <a:lumOff val="6902"/>
              <a:alphaOff val="0"/>
            </a:schemeClr>
          </a:fillRef>
          <a:effectRef idx="0">
            <a:schemeClr val="accent2">
              <a:hueOff val="-1164290"/>
              <a:satOff val="-67142"/>
              <a:lumOff val="6902"/>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Prérequis adressés à I’ ABM (check-list)  + ARS -&gt; support d’arrêt logistique temporaire (bénéficier de I ’allocation de greffons rénaux par le PNRG) . </a:t>
            </a:r>
            <a:endParaRPr lang="en-US" sz="1900" kern="1200"/>
          </a:p>
        </p:txBody>
      </p:sp>
      <p:sp>
        <p:nvSpPr>
          <p:cNvPr id="12" name="Forme libre 11">
            <a:extLst>
              <a:ext uri="{FF2B5EF4-FFF2-40B4-BE49-F238E27FC236}">
                <a16:creationId xmlns:a16="http://schemas.microsoft.com/office/drawing/2014/main" id="{AEB263E8-122A-DF42-9E72-C74FEB21DC97}"/>
              </a:ext>
            </a:extLst>
          </p:cNvPr>
          <p:cNvSpPr/>
          <p:nvPr/>
        </p:nvSpPr>
        <p:spPr>
          <a:xfrm>
            <a:off x="8100344" y="4168395"/>
            <a:ext cx="3342037" cy="2005222"/>
          </a:xfrm>
          <a:custGeom>
            <a:avLst/>
            <a:gdLst>
              <a:gd name="connsiteX0" fmla="*/ 0 w 3342037"/>
              <a:gd name="connsiteY0" fmla="*/ 0 h 2005222"/>
              <a:gd name="connsiteX1" fmla="*/ 3342037 w 3342037"/>
              <a:gd name="connsiteY1" fmla="*/ 0 h 2005222"/>
              <a:gd name="connsiteX2" fmla="*/ 3342037 w 3342037"/>
              <a:gd name="connsiteY2" fmla="*/ 2005222 h 2005222"/>
              <a:gd name="connsiteX3" fmla="*/ 0 w 3342037"/>
              <a:gd name="connsiteY3" fmla="*/ 2005222 h 2005222"/>
              <a:gd name="connsiteX4" fmla="*/ 0 w 3342037"/>
              <a:gd name="connsiteY4" fmla="*/ 0 h 200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037" h="2005222">
                <a:moveTo>
                  <a:pt x="0" y="0"/>
                </a:moveTo>
                <a:lnTo>
                  <a:pt x="3342037" y="0"/>
                </a:lnTo>
                <a:lnTo>
                  <a:pt x="3342037" y="2005222"/>
                </a:lnTo>
                <a:lnTo>
                  <a:pt x="0" y="2005222"/>
                </a:lnTo>
                <a:lnTo>
                  <a:pt x="0" y="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-&gt; les prélèvements de greffons rénaux et les greffes rénales impérativement être classées comme </a:t>
            </a:r>
            <a:r>
              <a:rPr lang="fr-FR" sz="1900" kern="1200" dirty="0">
                <a:solidFill>
                  <a:schemeClr val="tx1"/>
                </a:solidFill>
                <a:highlight>
                  <a:srgbClr val="FFFF00"/>
                </a:highlight>
              </a:rPr>
              <a:t>indications d’hospitalisation en réanimation et des interventions chirurgicales prioritaires.</a:t>
            </a:r>
            <a:endParaRPr lang="en-US" sz="1900" kern="1200" dirty="0">
              <a:solidFill>
                <a:schemeClr val="tx1"/>
              </a:solidFill>
              <a:highlight>
                <a:srgbClr val="FFFF00"/>
              </a:highlight>
            </a:endParaRPr>
          </a:p>
        </p:txBody>
      </p:sp>
    </p:spTree>
    <p:extLst>
      <p:ext uri="{BB962C8B-B14F-4D97-AF65-F5344CB8AC3E}">
        <p14:creationId xmlns:p14="http://schemas.microsoft.com/office/powerpoint/2010/main" val="123389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F194E-E951-E946-9B0B-F10DB13E4530}"/>
              </a:ext>
            </a:extLst>
          </p:cNvPr>
          <p:cNvSpPr>
            <a:spLocks noGrp="1"/>
          </p:cNvSpPr>
          <p:nvPr>
            <p:ph type="title"/>
          </p:nvPr>
        </p:nvSpPr>
        <p:spPr>
          <a:xfrm>
            <a:off x="839416" y="188640"/>
            <a:ext cx="10515600" cy="1325563"/>
          </a:xfrm>
          <a:solidFill>
            <a:schemeClr val="accent1">
              <a:lumMod val="20000"/>
              <a:lumOff val="80000"/>
            </a:schemeClr>
          </a:solidFill>
        </p:spPr>
        <p:txBody>
          <a:bodyPr/>
          <a:lstStyle/>
          <a:p>
            <a:r>
              <a:rPr lang="fr-FR" dirty="0"/>
              <a:t>Check-list Agence de Biomédecine 11.05.2020</a:t>
            </a:r>
          </a:p>
        </p:txBody>
      </p:sp>
      <p:pic>
        <p:nvPicPr>
          <p:cNvPr id="6" name="Espace réservé du contenu 5" descr="Une image contenant capture d’écran&#10;&#10;Description générée automatiquement">
            <a:extLst>
              <a:ext uri="{FF2B5EF4-FFF2-40B4-BE49-F238E27FC236}">
                <a16:creationId xmlns:a16="http://schemas.microsoft.com/office/drawing/2014/main" id="{CDA178F1-72DB-FC4D-8A67-CD7A79DA1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06" y="1397000"/>
            <a:ext cx="10972800" cy="4064000"/>
          </a:xfrm>
        </p:spPr>
      </p:pic>
      <p:sp>
        <p:nvSpPr>
          <p:cNvPr id="4" name="Espace réservé du pied de page 3">
            <a:extLst>
              <a:ext uri="{FF2B5EF4-FFF2-40B4-BE49-F238E27FC236}">
                <a16:creationId xmlns:a16="http://schemas.microsoft.com/office/drawing/2014/main" id="{2F51015C-32BC-6846-8A0F-A0BD566AA7FC}"/>
              </a:ext>
            </a:extLst>
          </p:cNvPr>
          <p:cNvSpPr>
            <a:spLocks noGrp="1"/>
          </p:cNvSpPr>
          <p:nvPr>
            <p:ph type="ftr" sz="quarter" idx="11"/>
          </p:nvPr>
        </p:nvSpPr>
        <p:spPr/>
        <p:txBody>
          <a:bodyPr/>
          <a:lstStyle/>
          <a:p>
            <a:endParaRPr lang="fr-FR" dirty="0"/>
          </a:p>
        </p:txBody>
      </p:sp>
      <p:sp>
        <p:nvSpPr>
          <p:cNvPr id="7" name="ZoneTexte 6">
            <a:extLst>
              <a:ext uri="{FF2B5EF4-FFF2-40B4-BE49-F238E27FC236}">
                <a16:creationId xmlns:a16="http://schemas.microsoft.com/office/drawing/2014/main" id="{2110AD06-855B-8D4D-8451-1D43D6EA4720}"/>
              </a:ext>
            </a:extLst>
          </p:cNvPr>
          <p:cNvSpPr txBox="1"/>
          <p:nvPr/>
        </p:nvSpPr>
        <p:spPr>
          <a:xfrm>
            <a:off x="1631504" y="5529444"/>
            <a:ext cx="7492820" cy="802656"/>
          </a:xfrm>
          <a:prstGeom prst="rect">
            <a:avLst/>
          </a:prstGeom>
          <a:noFill/>
        </p:spPr>
        <p:txBody>
          <a:bodyPr wrap="none" rtlCol="0">
            <a:spAutoFit/>
          </a:bodyPr>
          <a:lstStyle/>
          <a:p>
            <a:r>
              <a:rPr lang="fr-FR" dirty="0">
                <a:highlight>
                  <a:srgbClr val="00FF00"/>
                </a:highlight>
                <a:latin typeface="Calibri"/>
                <a:cs typeface="Calibri"/>
              </a:rPr>
              <a:t>Ne concerne à partir du 11 Mai que les départements VERTS</a:t>
            </a:r>
            <a:r>
              <a:rPr lang="fr-FR" dirty="0">
                <a:latin typeface="Calibri"/>
                <a:cs typeface="Calibri"/>
              </a:rPr>
              <a:t> </a:t>
            </a:r>
          </a:p>
          <a:p>
            <a:r>
              <a:rPr lang="fr-FR" dirty="0">
                <a:latin typeface="Calibri"/>
                <a:cs typeface="Calibri"/>
              </a:rPr>
              <a:t>(sauf organisation sécurisée validée)</a:t>
            </a:r>
          </a:p>
        </p:txBody>
      </p:sp>
    </p:spTree>
    <p:extLst>
      <p:ext uri="{BB962C8B-B14F-4D97-AF65-F5344CB8AC3E}">
        <p14:creationId xmlns:p14="http://schemas.microsoft.com/office/powerpoint/2010/main" val="257618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A65DD1D-44B8-8F40-812C-8835EA1C786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dirty="0">
                <a:solidFill>
                  <a:schemeClr val="tx1"/>
                </a:solidFill>
                <a:latin typeface="+mj-lt"/>
                <a:ea typeface="+mj-ea"/>
                <a:cs typeface="+mj-cs"/>
              </a:rPr>
              <a:t>3- Identification des patients </a:t>
            </a:r>
            <a:r>
              <a:rPr lang="en-US" sz="4500" kern="1200" dirty="0" err="1">
                <a:solidFill>
                  <a:schemeClr val="tx1"/>
                </a:solidFill>
                <a:latin typeface="+mj-lt"/>
                <a:ea typeface="+mj-ea"/>
                <a:cs typeface="+mj-cs"/>
              </a:rPr>
              <a:t>devant</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bénéficier</a:t>
            </a:r>
            <a:r>
              <a:rPr lang="en-US" sz="4500" kern="1200" dirty="0">
                <a:solidFill>
                  <a:schemeClr val="tx1"/>
                </a:solidFill>
                <a:latin typeface="+mj-lt"/>
                <a:ea typeface="+mj-ea"/>
                <a:cs typeface="+mj-cs"/>
              </a:rPr>
              <a:t> du </a:t>
            </a:r>
            <a:r>
              <a:rPr lang="en-US" sz="4500" kern="1200" dirty="0" err="1">
                <a:solidFill>
                  <a:schemeClr val="tx1"/>
                </a:solidFill>
                <a:latin typeface="+mj-lt"/>
                <a:ea typeface="+mj-ea"/>
                <a:cs typeface="+mj-cs"/>
              </a:rPr>
              <a:t>redémarrage</a:t>
            </a:r>
            <a:r>
              <a:rPr lang="en-US" sz="4500" kern="1200" dirty="0">
                <a:solidFill>
                  <a:schemeClr val="tx1"/>
                </a:solidFill>
                <a:latin typeface="+mj-lt"/>
                <a:ea typeface="+mj-ea"/>
                <a:cs typeface="+mj-cs"/>
              </a:rPr>
              <a:t> du </a:t>
            </a:r>
            <a:r>
              <a:rPr lang="en-US" sz="4500" kern="1200" dirty="0" err="1">
                <a:solidFill>
                  <a:schemeClr val="tx1"/>
                </a:solidFill>
                <a:latin typeface="+mj-lt"/>
                <a:ea typeface="+mj-ea"/>
                <a:cs typeface="+mj-cs"/>
              </a:rPr>
              <a:t>programme</a:t>
            </a:r>
            <a:r>
              <a:rPr lang="en-US" sz="4500" kern="1200" dirty="0">
                <a:solidFill>
                  <a:schemeClr val="tx1"/>
                </a:solidFill>
                <a:latin typeface="+mj-lt"/>
                <a:ea typeface="+mj-ea"/>
                <a:cs typeface="+mj-cs"/>
              </a:rPr>
              <a:t> de transplantation</a:t>
            </a:r>
            <a:br>
              <a:rPr lang="en-US" sz="4500"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9679AE7B-7865-9D42-A228-06806D14ECF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240483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ormAutofit/>
          </a:bodyPr>
          <a:lstStyle/>
          <a:p>
            <a:r>
              <a:rPr lang="fr-FR"/>
              <a:t>Estimation des facteurs de risque de formes graves de </a:t>
            </a:r>
            <a:r>
              <a:rPr lang="fr-FR" err="1"/>
              <a:t>Covid</a:t>
            </a:r>
            <a:endParaRPr lang="fr-FR"/>
          </a:p>
        </p:txBody>
      </p:sp>
      <p:graphicFrame>
        <p:nvGraphicFramePr>
          <p:cNvPr id="7" name="Espace réservé du contenu 2">
            <a:extLst>
              <a:ext uri="{FF2B5EF4-FFF2-40B4-BE49-F238E27FC236}">
                <a16:creationId xmlns:a16="http://schemas.microsoft.com/office/drawing/2014/main" id="{0918CEDF-8A17-4202-A80D-B40ACE3A970D}"/>
              </a:ext>
            </a:extLst>
          </p:cNvPr>
          <p:cNvGraphicFramePr>
            <a:graphicFrameLocks noGrp="1"/>
          </p:cNvGraphicFramePr>
          <p:nvPr>
            <p:ph idx="1"/>
            <p:extLst>
              <p:ext uri="{D42A27DB-BD31-4B8C-83A1-F6EECF244321}">
                <p14:modId xmlns:p14="http://schemas.microsoft.com/office/powerpoint/2010/main" val="602825805"/>
              </p:ext>
            </p:extLst>
          </p:nvPr>
        </p:nvGraphicFramePr>
        <p:xfrm>
          <a:off x="838200" y="1825624"/>
          <a:ext cx="10658400" cy="4915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65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ormAutofit/>
          </a:bodyPr>
          <a:lstStyle/>
          <a:p>
            <a:r>
              <a:rPr lang="fr-FR"/>
              <a:t>Evaluation du rapport bénéfice/risque </a:t>
            </a:r>
          </a:p>
        </p:txBody>
      </p:sp>
      <p:graphicFrame>
        <p:nvGraphicFramePr>
          <p:cNvPr id="16" name="Espace réservé du contenu 2">
            <a:extLst>
              <a:ext uri="{FF2B5EF4-FFF2-40B4-BE49-F238E27FC236}">
                <a16:creationId xmlns:a16="http://schemas.microsoft.com/office/drawing/2014/main" id="{132FE8D7-E3E6-4E7D-A410-2B714FB172C1}"/>
              </a:ext>
            </a:extLst>
          </p:cNvPr>
          <p:cNvGraphicFramePr>
            <a:graphicFrameLocks noGrp="1"/>
          </p:cNvGraphicFramePr>
          <p:nvPr>
            <p:ph idx="1"/>
            <p:extLst>
              <p:ext uri="{D42A27DB-BD31-4B8C-83A1-F6EECF244321}">
                <p14:modId xmlns:p14="http://schemas.microsoft.com/office/powerpoint/2010/main" val="310356339"/>
              </p:ext>
            </p:extLst>
          </p:nvPr>
        </p:nvGraphicFramePr>
        <p:xfrm>
          <a:off x="838200" y="1825624"/>
          <a:ext cx="10658400" cy="484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09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E1F7F-B892-3D49-8CBB-B303A4A0C690}"/>
              </a:ext>
            </a:extLst>
          </p:cNvPr>
          <p:cNvSpPr>
            <a:spLocks noGrp="1"/>
          </p:cNvSpPr>
          <p:nvPr>
            <p:ph type="title"/>
          </p:nvPr>
        </p:nvSpPr>
        <p:spPr>
          <a:xfrm>
            <a:off x="1136428" y="627564"/>
            <a:ext cx="7474172" cy="1325563"/>
          </a:xfrm>
        </p:spPr>
        <p:txBody>
          <a:bodyPr>
            <a:normAutofit/>
          </a:bodyPr>
          <a:lstStyle/>
          <a:p>
            <a:r>
              <a:rPr lang="fr-FR" dirty="0"/>
              <a:t>Mesures de protection</a:t>
            </a:r>
          </a:p>
        </p:txBody>
      </p:sp>
      <p:sp>
        <p:nvSpPr>
          <p:cNvPr id="3" name="Espace réservé du contenu 2">
            <a:extLst>
              <a:ext uri="{FF2B5EF4-FFF2-40B4-BE49-F238E27FC236}">
                <a16:creationId xmlns:a16="http://schemas.microsoft.com/office/drawing/2014/main" id="{61704A19-75B6-CB45-B09D-DA8CED387D37}"/>
              </a:ext>
            </a:extLst>
          </p:cNvPr>
          <p:cNvSpPr>
            <a:spLocks noGrp="1"/>
          </p:cNvSpPr>
          <p:nvPr>
            <p:ph idx="1"/>
          </p:nvPr>
        </p:nvSpPr>
        <p:spPr>
          <a:xfrm>
            <a:off x="839417" y="1844824"/>
            <a:ext cx="8064896" cy="4104455"/>
          </a:xfrm>
        </p:spPr>
        <p:txBody>
          <a:bodyPr anchor="ctr">
            <a:normAutofit/>
          </a:bodyPr>
          <a:lstStyle/>
          <a:p>
            <a:r>
              <a:rPr lang="fr-FR" sz="2400" dirty="0"/>
              <a:t>Limitation des consultations physiques ;</a:t>
            </a:r>
          </a:p>
          <a:p>
            <a:r>
              <a:rPr lang="fr-FR" sz="2400" dirty="0"/>
              <a:t>ou consultations téléphoniques ;</a:t>
            </a:r>
          </a:p>
          <a:p>
            <a:r>
              <a:rPr lang="fr-FR" sz="2400" dirty="0"/>
              <a:t>Bilan sanguins à domicile par un infirmier diplômé d’Etat;</a:t>
            </a:r>
          </a:p>
          <a:p>
            <a:r>
              <a:rPr lang="fr-FR" sz="2400" dirty="0"/>
              <a:t> Strict respect des mesures « barrière » par le patient et son entourage ;</a:t>
            </a:r>
          </a:p>
          <a:p>
            <a:r>
              <a:rPr lang="fr-FR" sz="2400" dirty="0"/>
              <a:t> Arrêt de travail du patient et du conjoint, ou télétravail s’il est possible.</a:t>
            </a:r>
          </a:p>
          <a:p>
            <a:endParaRPr lang="fr-FR" sz="2400" dirty="0"/>
          </a:p>
        </p:txBody>
      </p:sp>
      <p:sp>
        <p:nvSpPr>
          <p:cNvPr id="4" name="Espace réservé du pied de page 3">
            <a:extLst>
              <a:ext uri="{FF2B5EF4-FFF2-40B4-BE49-F238E27FC236}">
                <a16:creationId xmlns:a16="http://schemas.microsoft.com/office/drawing/2014/main" id="{60E47E1E-36A2-874F-96F4-FCC0C5AFDF59}"/>
              </a:ext>
            </a:extLst>
          </p:cNvPr>
          <p:cNvSpPr>
            <a:spLocks noGrp="1"/>
          </p:cNvSpPr>
          <p:nvPr>
            <p:ph type="ftr" sz="quarter" idx="11"/>
          </p:nvPr>
        </p:nvSpPr>
        <p:spPr>
          <a:xfrm>
            <a:off x="1103859" y="6356350"/>
            <a:ext cx="4894169" cy="365125"/>
          </a:xfrm>
        </p:spPr>
        <p:txBody>
          <a:bodyPr>
            <a:normAutofit/>
          </a:bodyPr>
          <a:lstStyle/>
          <a:p>
            <a:pPr algn="l"/>
            <a:endParaRPr lang="en-US" sz="1050">
              <a:solidFill>
                <a:schemeClr val="tx1">
                  <a:lumMod val="75000"/>
                  <a:lumOff val="25000"/>
                </a:schemeClr>
              </a:solidFill>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169F6B5-16D6-4712-B62E-263B11C382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9" name="Image 8">
            <a:extLst>
              <a:ext uri="{FF2B5EF4-FFF2-40B4-BE49-F238E27FC236}">
                <a16:creationId xmlns:a16="http://schemas.microsoft.com/office/drawing/2014/main" id="{7DBA7696-7E9B-EF4E-9EB0-816124533980}"/>
              </a:ext>
            </a:extLst>
          </p:cNvPr>
          <p:cNvPicPr>
            <a:picLocks noChangeAspect="1"/>
          </p:cNvPicPr>
          <p:nvPr/>
        </p:nvPicPr>
        <p:blipFill>
          <a:blip r:embed="rId4"/>
          <a:stretch>
            <a:fillRect/>
          </a:stretch>
        </p:blipFill>
        <p:spPr>
          <a:xfrm>
            <a:off x="7824192" y="0"/>
            <a:ext cx="4174540" cy="3050382"/>
          </a:xfrm>
          <a:prstGeom prst="rect">
            <a:avLst/>
          </a:prstGeom>
        </p:spPr>
      </p:pic>
    </p:spTree>
    <p:extLst>
      <p:ext uri="{BB962C8B-B14F-4D97-AF65-F5344CB8AC3E}">
        <p14:creationId xmlns:p14="http://schemas.microsoft.com/office/powerpoint/2010/main" val="339084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79376" y="764704"/>
            <a:ext cx="5597161" cy="1325563"/>
          </a:xfrm>
        </p:spPr>
        <p:txBody>
          <a:bodyPr>
            <a:normAutofit/>
          </a:bodyPr>
          <a:lstStyle/>
          <a:p>
            <a:r>
              <a:rPr lang="fr-FR" dirty="0"/>
              <a:t>Conditions épidémiques</a:t>
            </a:r>
          </a:p>
        </p:txBody>
      </p:sp>
      <p:sp>
        <p:nvSpPr>
          <p:cNvPr id="3" name="Espace réservé du contenu 2"/>
          <p:cNvSpPr>
            <a:spLocks noGrp="1"/>
          </p:cNvSpPr>
          <p:nvPr>
            <p:ph idx="1"/>
          </p:nvPr>
        </p:nvSpPr>
        <p:spPr>
          <a:xfrm>
            <a:off x="0" y="2132856"/>
            <a:ext cx="6264696" cy="3375920"/>
          </a:xfrm>
        </p:spPr>
        <p:txBody>
          <a:bodyPr anchor="t">
            <a:normAutofit/>
          </a:bodyPr>
          <a:lstStyle/>
          <a:p>
            <a:r>
              <a:rPr lang="fr-FR" sz="2400" dirty="0"/>
              <a:t>Les régions peu touchées par l’épidémie -&gt; reprise de l’activité de transplantation dès la suspension officielle du confinement, le 11 Mai.  </a:t>
            </a:r>
          </a:p>
          <a:p>
            <a:r>
              <a:rPr lang="fr-FR" sz="2400" dirty="0"/>
              <a:t>Les régions à forte activité épidémique, essentiellement l’Est de la France et l’Ile de France </a:t>
            </a:r>
          </a:p>
          <a:p>
            <a:pPr marL="0" indent="0">
              <a:buNone/>
            </a:pPr>
            <a:r>
              <a:rPr lang="fr-FR" sz="2400" dirty="0"/>
              <a:t>	-&gt;   dans contexte d’épidémie maîtrisée. </a:t>
            </a:r>
          </a:p>
          <a:p>
            <a:pPr lvl="0"/>
            <a:endParaRPr lang="fr-FR" sz="2400" dirty="0"/>
          </a:p>
          <a:p>
            <a:endParaRPr lang="fr-FR" sz="2400" dirty="0"/>
          </a:p>
          <a:p>
            <a:pPr marL="0" indent="0">
              <a:buNone/>
            </a:pPr>
            <a:endParaRPr lang="fr-FR" sz="2400" dirty="0"/>
          </a:p>
          <a:p>
            <a:pPr marL="0" indent="0">
              <a:buNone/>
            </a:pPr>
            <a:endParaRPr lang="fr-FR" sz="2400" dirty="0"/>
          </a:p>
        </p:txBody>
      </p:sp>
      <p:sp>
        <p:nvSpPr>
          <p:cNvPr id="13"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Une image contenant alimentation, dessin&#10;&#10;Description générée automatiquement">
            <a:extLst>
              <a:ext uri="{FF2B5EF4-FFF2-40B4-BE49-F238E27FC236}">
                <a16:creationId xmlns:a16="http://schemas.microsoft.com/office/drawing/2014/main" id="{156CA6E9-CF4D-5E4C-8673-6F7715263586}"/>
              </a:ext>
            </a:extLst>
          </p:cNvPr>
          <p:cNvPicPr>
            <a:picLocks noChangeAspect="1"/>
          </p:cNvPicPr>
          <p:nvPr/>
        </p:nvPicPr>
        <p:blipFill rotWithShape="1">
          <a:blip r:embed="rId2"/>
          <a:srcRect l="33362" r="3055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0605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ormAutofit/>
          </a:bodyPr>
          <a:lstStyle/>
          <a:p>
            <a:pPr algn="ctr"/>
            <a:r>
              <a:rPr lang="fr-FR" dirty="0"/>
              <a:t>Cas particuliers</a:t>
            </a:r>
          </a:p>
        </p:txBody>
      </p:sp>
      <p:graphicFrame>
        <p:nvGraphicFramePr>
          <p:cNvPr id="5" name="Espace réservé du contenu 2">
            <a:extLst>
              <a:ext uri="{FF2B5EF4-FFF2-40B4-BE49-F238E27FC236}">
                <a16:creationId xmlns:a16="http://schemas.microsoft.com/office/drawing/2014/main" id="{BF1B2AFB-648F-4E49-A17F-1B33B7F9AC53}"/>
              </a:ext>
            </a:extLst>
          </p:cNvPr>
          <p:cNvGraphicFramePr>
            <a:graphicFrameLocks noGrp="1"/>
          </p:cNvGraphicFramePr>
          <p:nvPr>
            <p:ph idx="1"/>
            <p:extLst>
              <p:ext uri="{D42A27DB-BD31-4B8C-83A1-F6EECF244321}">
                <p14:modId xmlns:p14="http://schemas.microsoft.com/office/powerpoint/2010/main" val="227607763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28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0" y="365125"/>
            <a:ext cx="10515600" cy="1325563"/>
          </a:xfrm>
        </p:spPr>
        <p:txBody>
          <a:bodyPr>
            <a:normAutofit/>
          </a:bodyPr>
          <a:lstStyle/>
          <a:p>
            <a:r>
              <a:rPr lang="fr-FR" sz="4600" dirty="0">
                <a:solidFill>
                  <a:srgbClr val="FFFFFF"/>
                </a:solidFill>
              </a:rPr>
              <a:t>4-Information des patients</a:t>
            </a:r>
          </a:p>
        </p:txBody>
      </p:sp>
      <p:sp>
        <p:nvSpPr>
          <p:cNvPr id="4" name="Espace réservé du contenu 3"/>
          <p:cNvSpPr>
            <a:spLocks noGrp="1"/>
          </p:cNvSpPr>
          <p:nvPr>
            <p:ph idx="1"/>
          </p:nvPr>
        </p:nvSpPr>
        <p:spPr>
          <a:xfrm>
            <a:off x="838200" y="2438400"/>
            <a:ext cx="10515600" cy="3738562"/>
          </a:xfrm>
        </p:spPr>
        <p:txBody>
          <a:bodyPr>
            <a:normAutofit/>
          </a:bodyPr>
          <a:lstStyle/>
          <a:p>
            <a:pPr lvl="0"/>
            <a:r>
              <a:rPr lang="fr-FR" sz="2600"/>
              <a:t>Information générale sur la reprise de l’activité de TR (webinar !)</a:t>
            </a:r>
          </a:p>
          <a:p>
            <a:pPr lvl="0"/>
            <a:r>
              <a:rPr lang="fr-FR" sz="2600"/>
              <a:t>Au niveau individuel pour les  patients sur liste ou en cours d’inscription :</a:t>
            </a:r>
          </a:p>
          <a:p>
            <a:pPr lvl="1"/>
            <a:r>
              <a:rPr lang="fr-FR" sz="2600"/>
              <a:t>Proposer dans chaque centre à une information individuelle (physique ou téléphonique) pour expliquer les risques, définir la stratégie (maintien en liste active ou non), répondre aux questions. </a:t>
            </a:r>
          </a:p>
          <a:p>
            <a:pPr lvl="1"/>
            <a:r>
              <a:rPr lang="fr-FR" sz="2600"/>
              <a:t>Au minimum : document d’information adressé à tous les patients inscrits expliquant les principes de la balance bénéfice-risque liée à la situation épidémique et le maintien des règles de précautions après la transplantation.</a:t>
            </a:r>
          </a:p>
        </p:txBody>
      </p:sp>
    </p:spTree>
    <p:extLst>
      <p:ext uri="{BB962C8B-B14F-4D97-AF65-F5344CB8AC3E}">
        <p14:creationId xmlns:p14="http://schemas.microsoft.com/office/powerpoint/2010/main" val="8181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66BBD48-7335-734D-8A1B-B49E5503363A}"/>
              </a:ext>
            </a:extLst>
          </p:cNvPr>
          <p:cNvSpPr>
            <a:spLocks noGrp="1"/>
          </p:cNvSpPr>
          <p:nvPr>
            <p:ph type="title"/>
          </p:nvPr>
        </p:nvSpPr>
        <p:spPr>
          <a:xfrm>
            <a:off x="838200" y="588168"/>
            <a:ext cx="10515600" cy="1325563"/>
          </a:xfrm>
        </p:spPr>
        <p:txBody>
          <a:bodyPr>
            <a:normAutofit/>
          </a:bodyPr>
          <a:lstStyle/>
          <a:p>
            <a:pPr algn="ctr"/>
            <a:r>
              <a:rPr lang="fr-FR" sz="4600">
                <a:solidFill>
                  <a:srgbClr val="FFFFFF"/>
                </a:solidFill>
              </a:rPr>
              <a:t>Choix du patient…</a:t>
            </a:r>
          </a:p>
        </p:txBody>
      </p:sp>
      <p:sp>
        <p:nvSpPr>
          <p:cNvPr id="3" name="Espace réservé du contenu 2">
            <a:extLst>
              <a:ext uri="{FF2B5EF4-FFF2-40B4-BE49-F238E27FC236}">
                <a16:creationId xmlns:a16="http://schemas.microsoft.com/office/drawing/2014/main" id="{A4F3FFBD-69B8-D745-82EB-B112B572D557}"/>
              </a:ext>
            </a:extLst>
          </p:cNvPr>
          <p:cNvSpPr>
            <a:spLocks noGrp="1"/>
          </p:cNvSpPr>
          <p:nvPr>
            <p:ph idx="1"/>
          </p:nvPr>
        </p:nvSpPr>
        <p:spPr>
          <a:xfrm>
            <a:off x="838200" y="2391568"/>
            <a:ext cx="10515600" cy="3785394"/>
          </a:xfrm>
        </p:spPr>
        <p:txBody>
          <a:bodyPr anchor="ctr">
            <a:normAutofit/>
          </a:bodyPr>
          <a:lstStyle/>
          <a:p>
            <a:r>
              <a:rPr lang="fr-FR" sz="2400"/>
              <a:t>Il  devra recevoir… </a:t>
            </a:r>
          </a:p>
          <a:p>
            <a:pPr lvl="1"/>
            <a:r>
              <a:rPr lang="fr-FR"/>
              <a:t>soit un avis de contre-indication temporaire du fait des risques liés à I’épidémie de COVID-19 ; </a:t>
            </a:r>
          </a:p>
          <a:p>
            <a:pPr lvl="1"/>
            <a:r>
              <a:rPr lang="fr-FR"/>
              <a:t>soit une confirmation de l’inscription sur la liste active des patients en attente d’une greffe, </a:t>
            </a:r>
            <a:r>
              <a:rPr lang="fr-FR">
                <a:highlight>
                  <a:srgbClr val="FFFF00"/>
                </a:highlight>
              </a:rPr>
              <a:t>invitant le patient à signaler son éventuel souhait ne pas être greffé </a:t>
            </a:r>
            <a:r>
              <a:rPr lang="fr-FR"/>
              <a:t>pendant la période de I’épidémie COVID-19 si tel est le cas.</a:t>
            </a:r>
          </a:p>
          <a:p>
            <a:r>
              <a:rPr lang="fr-FR" sz="2400"/>
              <a:t>Lors de l’appel de greffe aussi, l’entretien doit permettre au patient de signifier son refus d’être greffé au vu des conditions actuelles</a:t>
            </a:r>
          </a:p>
          <a:p>
            <a:endParaRPr lang="fr-FR" sz="2400"/>
          </a:p>
          <a:p>
            <a:endParaRPr lang="fr-FR" sz="2400"/>
          </a:p>
        </p:txBody>
      </p:sp>
      <p:sp>
        <p:nvSpPr>
          <p:cNvPr id="4" name="Espace réservé du pied de page 3">
            <a:extLst>
              <a:ext uri="{FF2B5EF4-FFF2-40B4-BE49-F238E27FC236}">
                <a16:creationId xmlns:a16="http://schemas.microsoft.com/office/drawing/2014/main" id="{FB20E5D6-74E2-7548-A988-235789F8D6FD}"/>
              </a:ext>
            </a:extLst>
          </p:cNvPr>
          <p:cNvSpPr>
            <a:spLocks noGrp="1"/>
          </p:cNvSpPr>
          <p:nvPr>
            <p:ph type="ftr" sz="quarter" idx="11"/>
          </p:nvPr>
        </p:nvSpPr>
        <p:spPr>
          <a:xfrm>
            <a:off x="4038600" y="6356350"/>
            <a:ext cx="4114800" cy="365125"/>
          </a:xfrm>
        </p:spPr>
        <p:txBody>
          <a:bodyPr>
            <a:normAutofit/>
          </a:bodyPr>
          <a:lstStyle/>
          <a:p>
            <a:endParaRPr lang="fr-FR"/>
          </a:p>
        </p:txBody>
      </p:sp>
    </p:spTree>
    <p:extLst>
      <p:ext uri="{BB962C8B-B14F-4D97-AF65-F5344CB8AC3E}">
        <p14:creationId xmlns:p14="http://schemas.microsoft.com/office/powerpoint/2010/main" val="221101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0" y="365125"/>
            <a:ext cx="10515600" cy="1325563"/>
          </a:xfrm>
        </p:spPr>
        <p:txBody>
          <a:bodyPr>
            <a:normAutofit/>
          </a:bodyPr>
          <a:lstStyle/>
          <a:p>
            <a:r>
              <a:rPr lang="fr-FR" sz="4600">
                <a:solidFill>
                  <a:srgbClr val="FFFFFF"/>
                </a:solidFill>
              </a:rPr>
              <a:t>Précautions au retour à domicile</a:t>
            </a:r>
          </a:p>
        </p:txBody>
      </p:sp>
      <p:sp>
        <p:nvSpPr>
          <p:cNvPr id="3" name="Espace réservé du contenu 2"/>
          <p:cNvSpPr>
            <a:spLocks noGrp="1"/>
          </p:cNvSpPr>
          <p:nvPr>
            <p:ph idx="1"/>
          </p:nvPr>
        </p:nvSpPr>
        <p:spPr>
          <a:xfrm>
            <a:off x="838200" y="2438400"/>
            <a:ext cx="10515600" cy="3738562"/>
          </a:xfrm>
        </p:spPr>
        <p:txBody>
          <a:bodyPr>
            <a:normAutofit/>
          </a:bodyPr>
          <a:lstStyle/>
          <a:p>
            <a:r>
              <a:rPr lang="fr-FR" sz="2600"/>
              <a:t>Au retour à domicile, et en fonction des conditions de circulation du virus dans la population, il sera nécessaire de poursuivre les mesures de protection mises en place actuellement dans tous les centres</a:t>
            </a:r>
          </a:p>
          <a:p>
            <a:pPr lvl="1"/>
            <a:r>
              <a:rPr lang="fr-FR" sz="2600"/>
              <a:t>Limitation des consultations physiques</a:t>
            </a:r>
          </a:p>
          <a:p>
            <a:pPr lvl="1"/>
            <a:r>
              <a:rPr lang="fr-FR" sz="2600"/>
              <a:t>Téléconsultations ou consultations téléphoniques</a:t>
            </a:r>
          </a:p>
          <a:p>
            <a:pPr lvl="1"/>
            <a:r>
              <a:rPr lang="fr-FR" sz="2600"/>
              <a:t>Bilan sanguins à domicile par IDE</a:t>
            </a:r>
          </a:p>
          <a:p>
            <a:pPr lvl="1"/>
            <a:r>
              <a:rPr lang="fr-FR" sz="2600"/>
              <a:t>Strict respect des mesures barrières par le patient et son entourage</a:t>
            </a:r>
          </a:p>
          <a:p>
            <a:pPr lvl="1"/>
            <a:r>
              <a:rPr lang="fr-FR" sz="2600"/>
              <a:t>Arrêt de travail du patient et du conjoint ou télétravail si possible</a:t>
            </a:r>
          </a:p>
          <a:p>
            <a:endParaRPr lang="fr-FR" sz="2600"/>
          </a:p>
          <a:p>
            <a:endParaRPr lang="fr-FR" sz="2600"/>
          </a:p>
        </p:txBody>
      </p:sp>
    </p:spTree>
    <p:extLst>
      <p:ext uri="{BB962C8B-B14F-4D97-AF65-F5344CB8AC3E}">
        <p14:creationId xmlns:p14="http://schemas.microsoft.com/office/powerpoint/2010/main" val="1225307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94360" y="637125"/>
            <a:ext cx="3802276" cy="5256371"/>
          </a:xfrm>
        </p:spPr>
        <p:txBody>
          <a:bodyPr>
            <a:normAutofit/>
          </a:bodyPr>
          <a:lstStyle/>
          <a:p>
            <a:r>
              <a:rPr lang="fr-FR" sz="4800" dirty="0"/>
              <a:t>5-Evaluation des résultats en temps réel</a:t>
            </a:r>
          </a:p>
        </p:txBody>
      </p:sp>
      <p:graphicFrame>
        <p:nvGraphicFramePr>
          <p:cNvPr id="5" name="Espace réservé du contenu 2">
            <a:extLst>
              <a:ext uri="{FF2B5EF4-FFF2-40B4-BE49-F238E27FC236}">
                <a16:creationId xmlns:a16="http://schemas.microsoft.com/office/drawing/2014/main" id="{B53C73DA-A910-45C2-BC8C-4AADEB6F8D9A}"/>
              </a:ext>
            </a:extLst>
          </p:cNvPr>
          <p:cNvGraphicFramePr>
            <a:graphicFrameLocks noGrp="1"/>
          </p:cNvGraphicFramePr>
          <p:nvPr>
            <p:ph idx="1"/>
            <p:extLst>
              <p:ext uri="{D42A27DB-BD31-4B8C-83A1-F6EECF244321}">
                <p14:modId xmlns:p14="http://schemas.microsoft.com/office/powerpoint/2010/main" val="357667969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032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0D1FF43-9579-334E-9F4C-03BF88A4C38E}"/>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kern="1200">
                <a:solidFill>
                  <a:srgbClr val="000000"/>
                </a:solidFill>
                <a:latin typeface="+mj-lt"/>
                <a:ea typeface="+mj-ea"/>
                <a:cs typeface="+mj-cs"/>
              </a:rPr>
              <a:t>Merci… Questions ?</a:t>
            </a: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019BD50E-CCBC-4BD2-AB6F-04F69DC9B6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Espace réservé du pied de page 3">
            <a:extLst>
              <a:ext uri="{FF2B5EF4-FFF2-40B4-BE49-F238E27FC236}">
                <a16:creationId xmlns:a16="http://schemas.microsoft.com/office/drawing/2014/main" id="{E323D966-7068-5445-9092-C75EC3033C18}"/>
              </a:ext>
            </a:extLst>
          </p:cNvPr>
          <p:cNvSpPr>
            <a:spLocks noGrp="1"/>
          </p:cNvSpPr>
          <p:nvPr>
            <p:ph type="ftr" sz="quarter" idx="11"/>
          </p:nvPr>
        </p:nvSpPr>
        <p:spPr>
          <a:xfrm>
            <a:off x="5546362" y="6223702"/>
            <a:ext cx="5850295" cy="314067"/>
          </a:xfrm>
        </p:spPr>
        <p:txBody>
          <a:bodyPr vert="horz" lIns="91440" tIns="45720" rIns="91440" bIns="45720" rtlCol="0" anchor="ctr">
            <a:normAutofit/>
          </a:bodyPr>
          <a:lstStyle/>
          <a:p>
            <a:pPr algn="r"/>
            <a:endParaRPr lang="en-US" sz="1100" kern="1200">
              <a:solidFill>
                <a:srgbClr val="898989"/>
              </a:solidFill>
              <a:latin typeface="+mn-lt"/>
              <a:ea typeface="+mn-ea"/>
              <a:cs typeface="+mn-cs"/>
            </a:endParaRPr>
          </a:p>
        </p:txBody>
      </p:sp>
    </p:spTree>
    <p:extLst>
      <p:ext uri="{BB962C8B-B14F-4D97-AF65-F5344CB8AC3E}">
        <p14:creationId xmlns:p14="http://schemas.microsoft.com/office/powerpoint/2010/main" val="266364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8A88CB-0755-BC4A-B093-98F4FC27A1A4}"/>
              </a:ext>
            </a:extLst>
          </p:cNvPr>
          <p:cNvSpPr>
            <a:spLocks noGrp="1"/>
          </p:cNvSpPr>
          <p:nvPr>
            <p:ph type="title"/>
          </p:nvPr>
        </p:nvSpPr>
        <p:spPr>
          <a:xfrm>
            <a:off x="514448" y="46830"/>
            <a:ext cx="10972800" cy="990600"/>
          </a:xfrm>
        </p:spPr>
        <p:txBody>
          <a:bodyPr/>
          <a:lstStyle/>
          <a:p>
            <a:r>
              <a:rPr lang="en-US" sz="2800" err="1"/>
              <a:t>Prérequis</a:t>
            </a:r>
            <a:r>
              <a:rPr lang="en-US" sz="2800"/>
              <a:t>  pour  la  reprise  de  </a:t>
            </a:r>
            <a:r>
              <a:rPr lang="en-US" sz="2800" err="1"/>
              <a:t>I’activité</a:t>
            </a:r>
            <a:r>
              <a:rPr lang="en-US" sz="2800"/>
              <a:t> de </a:t>
            </a:r>
            <a:r>
              <a:rPr lang="en-US" sz="2800" err="1"/>
              <a:t>prélèvement</a:t>
            </a:r>
            <a:r>
              <a:rPr lang="en-US" sz="2800"/>
              <a:t> de </a:t>
            </a:r>
            <a:r>
              <a:rPr lang="en-US" sz="2800" err="1"/>
              <a:t>greffons</a:t>
            </a:r>
            <a:r>
              <a:rPr lang="en-US" sz="2800"/>
              <a:t>  </a:t>
            </a:r>
            <a:r>
              <a:rPr lang="en-US" sz="2800" err="1"/>
              <a:t>rénaux</a:t>
            </a:r>
            <a:r>
              <a:rPr lang="fr-FR" sz="2800"/>
              <a:t> </a:t>
            </a:r>
            <a:r>
              <a:rPr lang="en-US" sz="2800"/>
              <a:t>et de </a:t>
            </a:r>
            <a:r>
              <a:rPr lang="en-US" sz="2800" err="1"/>
              <a:t>greffe</a:t>
            </a:r>
            <a:r>
              <a:rPr lang="en-US" sz="2800"/>
              <a:t> </a:t>
            </a:r>
            <a:r>
              <a:rPr lang="en-US" sz="2800" err="1"/>
              <a:t>rénale</a:t>
            </a:r>
            <a:r>
              <a:rPr lang="en-US" sz="2800"/>
              <a:t> dans un </a:t>
            </a:r>
            <a:r>
              <a:rPr lang="en-US" sz="2800" err="1"/>
              <a:t>établissement</a:t>
            </a:r>
            <a:endParaRPr lang="fr-FR" sz="2800"/>
          </a:p>
        </p:txBody>
      </p:sp>
      <p:sp>
        <p:nvSpPr>
          <p:cNvPr id="10" name="Espace réservé du contenu 9">
            <a:extLst>
              <a:ext uri="{FF2B5EF4-FFF2-40B4-BE49-F238E27FC236}">
                <a16:creationId xmlns:a16="http://schemas.microsoft.com/office/drawing/2014/main" id="{66B7E0DD-5313-1848-A078-C52B58268397}"/>
              </a:ext>
            </a:extLst>
          </p:cNvPr>
          <p:cNvSpPr>
            <a:spLocks noGrp="1"/>
          </p:cNvSpPr>
          <p:nvPr>
            <p:ph idx="1"/>
          </p:nvPr>
        </p:nvSpPr>
        <p:spPr/>
        <p:txBody>
          <a:bodyPr/>
          <a:lstStyle/>
          <a:p>
            <a:r>
              <a:rPr lang="en-US"/>
              <a:t> au  </a:t>
            </a:r>
            <a:r>
              <a:rPr lang="en-US" err="1"/>
              <a:t>niveau</a:t>
            </a:r>
            <a:r>
              <a:rPr lang="en-US"/>
              <a:t>  regional :</a:t>
            </a:r>
          </a:p>
          <a:p>
            <a:pPr lvl="1"/>
            <a:r>
              <a:rPr lang="en-US" err="1"/>
              <a:t>niveau</a:t>
            </a:r>
            <a:r>
              <a:rPr lang="en-US"/>
              <a:t>  </a:t>
            </a:r>
            <a:r>
              <a:rPr lang="en-US" err="1"/>
              <a:t>épidémique</a:t>
            </a:r>
            <a:r>
              <a:rPr lang="en-US"/>
              <a:t>  du  COVID-19,  avec</a:t>
            </a:r>
            <a:r>
              <a:rPr lang="fr-FR"/>
              <a:t> </a:t>
            </a:r>
            <a:r>
              <a:rPr lang="en-US"/>
              <a:t>vigilance  </a:t>
            </a:r>
            <a:r>
              <a:rPr lang="en-US" err="1"/>
              <a:t>concernant</a:t>
            </a:r>
            <a:r>
              <a:rPr lang="en-US"/>
              <a:t>  </a:t>
            </a:r>
            <a:r>
              <a:rPr lang="en-US" err="1"/>
              <a:t>I’émergence</a:t>
            </a:r>
            <a:r>
              <a:rPr lang="en-US"/>
              <a:t>  </a:t>
            </a:r>
            <a:r>
              <a:rPr lang="en-US" err="1"/>
              <a:t>d’une</a:t>
            </a:r>
            <a:r>
              <a:rPr lang="en-US"/>
              <a:t>  2ème  vague </a:t>
            </a:r>
          </a:p>
          <a:p>
            <a:pPr lvl="1"/>
            <a:r>
              <a:rPr lang="en-US" err="1"/>
              <a:t>caractéristiques</a:t>
            </a:r>
            <a:r>
              <a:rPr lang="en-US"/>
              <a:t>  de  la  </a:t>
            </a:r>
            <a:r>
              <a:rPr lang="en-US" err="1"/>
              <a:t>région</a:t>
            </a:r>
            <a:r>
              <a:rPr lang="en-US"/>
              <a:t>  et  de  </a:t>
            </a:r>
            <a:r>
              <a:rPr lang="en-US" err="1"/>
              <a:t>I’établissement</a:t>
            </a:r>
            <a:r>
              <a:rPr lang="en-US"/>
              <a:t>  </a:t>
            </a:r>
            <a:r>
              <a:rPr lang="en-US" err="1"/>
              <a:t>interessés</a:t>
            </a:r>
            <a:r>
              <a:rPr lang="en-US"/>
              <a:t>  pour  </a:t>
            </a:r>
            <a:r>
              <a:rPr lang="en-US" err="1"/>
              <a:t>ce</a:t>
            </a:r>
            <a:r>
              <a:rPr lang="fr-FR"/>
              <a:t> </a:t>
            </a:r>
            <a:r>
              <a:rPr lang="en-US" err="1"/>
              <a:t>capacite</a:t>
            </a:r>
            <a:r>
              <a:rPr lang="en-US"/>
              <a:t>  </a:t>
            </a:r>
            <a:r>
              <a:rPr lang="en-US" err="1"/>
              <a:t>d’accueil</a:t>
            </a:r>
            <a:r>
              <a:rPr lang="en-US"/>
              <a:t>  des  patients  </a:t>
            </a:r>
            <a:r>
              <a:rPr lang="en-US" err="1"/>
              <a:t>devant</a:t>
            </a:r>
            <a:r>
              <a:rPr lang="en-US"/>
              <a:t>  </a:t>
            </a:r>
            <a:r>
              <a:rPr lang="en-US" err="1"/>
              <a:t>etre</a:t>
            </a:r>
            <a:r>
              <a:rPr lang="en-US"/>
              <a:t>  </a:t>
            </a:r>
            <a:r>
              <a:rPr lang="en-US" err="1"/>
              <a:t>greffes</a:t>
            </a:r>
            <a:r>
              <a:rPr lang="en-US"/>
              <a:t>  :  </a:t>
            </a:r>
            <a:r>
              <a:rPr lang="en-US" err="1"/>
              <a:t>anesthesie</a:t>
            </a:r>
            <a:r>
              <a:rPr lang="en-US"/>
              <a:t>,  </a:t>
            </a:r>
            <a:r>
              <a:rPr lang="en-US" err="1"/>
              <a:t>chirurgie</a:t>
            </a:r>
            <a:r>
              <a:rPr lang="en-US"/>
              <a:t>  et</a:t>
            </a:r>
            <a:r>
              <a:rPr lang="fr-FR"/>
              <a:t> </a:t>
            </a:r>
            <a:r>
              <a:rPr lang="en-US" err="1"/>
              <a:t>acces</a:t>
            </a:r>
            <a:r>
              <a:rPr lang="en-US"/>
              <a:t>  </a:t>
            </a:r>
            <a:r>
              <a:rPr lang="en-US" err="1"/>
              <a:t>prioritaire</a:t>
            </a:r>
            <a:r>
              <a:rPr lang="en-US"/>
              <a:t>  au  bloc,  </a:t>
            </a:r>
            <a:r>
              <a:rPr lang="en-US" err="1"/>
              <a:t>capacite</a:t>
            </a:r>
            <a:r>
              <a:rPr lang="en-US"/>
              <a:t>  </a:t>
            </a:r>
            <a:r>
              <a:rPr lang="en-US" err="1"/>
              <a:t>en</a:t>
            </a:r>
            <a:r>
              <a:rPr lang="en-US"/>
              <a:t>  </a:t>
            </a:r>
            <a:r>
              <a:rPr lang="en-US" err="1"/>
              <a:t>lits</a:t>
            </a:r>
            <a:r>
              <a:rPr lang="en-US"/>
              <a:t>  «  COVID  free  »</a:t>
            </a:r>
            <a:endParaRPr lang="fr-FR"/>
          </a:p>
          <a:p>
            <a:endParaRPr lang="fr-FR"/>
          </a:p>
        </p:txBody>
      </p:sp>
      <p:sp>
        <p:nvSpPr>
          <p:cNvPr id="4" name="Espace réservé du pied de page 3">
            <a:extLst>
              <a:ext uri="{FF2B5EF4-FFF2-40B4-BE49-F238E27FC236}">
                <a16:creationId xmlns:a16="http://schemas.microsoft.com/office/drawing/2014/main" id="{ACA0B373-310C-334D-93FD-512B74BA41F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68027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4623" y="320675"/>
            <a:ext cx="11407487" cy="1325563"/>
          </a:xfrm>
        </p:spPr>
        <p:txBody>
          <a:bodyPr>
            <a:normAutofit/>
          </a:bodyPr>
          <a:lstStyle/>
          <a:p>
            <a:r>
              <a:rPr lang="fr-FR" sz="5400"/>
              <a:t>Autorisations locales </a:t>
            </a:r>
          </a:p>
        </p:txBody>
      </p:sp>
      <p:sp>
        <p:nvSpPr>
          <p:cNvPr id="10" name="Rectangle 9">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B4566D8F-637D-48B7-80DE-1827E362CA6E}"/>
              </a:ext>
            </a:extLst>
          </p:cNvPr>
          <p:cNvGraphicFramePr>
            <a:graphicFrameLocks noGrp="1"/>
          </p:cNvGraphicFramePr>
          <p:nvPr>
            <p:ph idx="1"/>
            <p:extLst>
              <p:ext uri="{D42A27DB-BD31-4B8C-83A1-F6EECF244321}">
                <p14:modId xmlns:p14="http://schemas.microsoft.com/office/powerpoint/2010/main" val="2373880736"/>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284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Conditions logistiques hospitalières</a:t>
            </a:r>
          </a:p>
        </p:txBody>
      </p:sp>
      <p:sp>
        <p:nvSpPr>
          <p:cNvPr id="3" name="Espace réservé du contenu 2"/>
          <p:cNvSpPr>
            <a:spLocks noGrp="1"/>
          </p:cNvSpPr>
          <p:nvPr>
            <p:ph idx="1"/>
          </p:nvPr>
        </p:nvSpPr>
        <p:spPr>
          <a:xfrm>
            <a:off x="839416" y="1628800"/>
            <a:ext cx="10742984" cy="4424338"/>
          </a:xfrm>
        </p:spPr>
        <p:txBody>
          <a:bodyPr/>
          <a:lstStyle/>
          <a:p>
            <a:r>
              <a:rPr lang="fr-FR" sz="2800"/>
              <a:t>Moyens en lits (en particulier réanimation), en personnel et matériel permettant la transplantation rénale dans les conditions de sécurité requises (anesthésie, chirurgie, accès prioritaire au bloc…)</a:t>
            </a:r>
          </a:p>
          <a:p>
            <a:r>
              <a:rPr lang="en-US" sz="2800"/>
              <a:t>Assurer les conditions </a:t>
            </a:r>
            <a:r>
              <a:rPr lang="en-US" sz="2800" err="1"/>
              <a:t>d’une</a:t>
            </a:r>
            <a:r>
              <a:rPr lang="en-US" sz="2800"/>
              <a:t> </a:t>
            </a:r>
            <a:r>
              <a:rPr lang="en-US" sz="2800" err="1"/>
              <a:t>filière</a:t>
            </a:r>
            <a:r>
              <a:rPr lang="en-US" sz="2800"/>
              <a:t> complete pour la  </a:t>
            </a:r>
            <a:r>
              <a:rPr lang="en-US" sz="2800" err="1"/>
              <a:t>realisation</a:t>
            </a:r>
            <a:r>
              <a:rPr lang="en-US" sz="2800"/>
              <a:t> de  la  </a:t>
            </a:r>
            <a:r>
              <a:rPr lang="en-US" sz="2800" err="1"/>
              <a:t>greffe</a:t>
            </a:r>
            <a:r>
              <a:rPr lang="en-US" sz="2800"/>
              <a:t>  :  consultation,  </a:t>
            </a:r>
            <a:r>
              <a:rPr lang="en-US" sz="2800" err="1"/>
              <a:t>imagerie,bloc</a:t>
            </a:r>
            <a:r>
              <a:rPr lang="en-US" sz="2800"/>
              <a:t>  </a:t>
            </a:r>
            <a:r>
              <a:rPr lang="en-US" sz="2800" err="1"/>
              <a:t>opératoire</a:t>
            </a:r>
            <a:r>
              <a:rPr lang="en-US" sz="2800"/>
              <a:t>,  </a:t>
            </a:r>
            <a:r>
              <a:rPr lang="en-US" sz="2800" err="1"/>
              <a:t>soins</a:t>
            </a:r>
            <a:r>
              <a:rPr lang="en-US" sz="2800"/>
              <a:t> critiques, </a:t>
            </a:r>
            <a:r>
              <a:rPr lang="en-US" sz="2800" err="1"/>
              <a:t>soins</a:t>
            </a:r>
            <a:r>
              <a:rPr lang="en-US" sz="2800"/>
              <a:t> de  suites et de  </a:t>
            </a:r>
            <a:r>
              <a:rPr lang="en-US" sz="2800" err="1"/>
              <a:t>rééducation</a:t>
            </a:r>
            <a:r>
              <a:rPr lang="en-US" sz="2800"/>
              <a:t>, domicile  ;</a:t>
            </a:r>
            <a:endParaRPr lang="fr-FR" sz="2800"/>
          </a:p>
          <a:p>
            <a:r>
              <a:rPr lang="fr-FR" sz="2800"/>
              <a:t> dans un environnement à risque viral faible  (circuit </a:t>
            </a:r>
            <a:r>
              <a:rPr lang="fr-FR" sz="2800" err="1"/>
              <a:t>covid</a:t>
            </a:r>
            <a:r>
              <a:rPr lang="fr-FR" sz="2800"/>
              <a:t>-négatif):</a:t>
            </a:r>
          </a:p>
          <a:p>
            <a:pPr lvl="1"/>
            <a:r>
              <a:rPr lang="fr-FR" sz="2800"/>
              <a:t>En post transplantation immédiat (USI ou Réanimation)</a:t>
            </a:r>
          </a:p>
          <a:p>
            <a:pPr lvl="1"/>
            <a:r>
              <a:rPr lang="fr-FR" sz="2800"/>
              <a:t>En suivi de post transplantation au retour à domicile</a:t>
            </a:r>
          </a:p>
        </p:txBody>
      </p:sp>
    </p:spTree>
    <p:extLst>
      <p:ext uri="{BB962C8B-B14F-4D97-AF65-F5344CB8AC3E}">
        <p14:creationId xmlns:p14="http://schemas.microsoft.com/office/powerpoint/2010/main" val="218456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F85C5-64C5-A543-AA4B-87513CB51A18}"/>
              </a:ext>
            </a:extLst>
          </p:cNvPr>
          <p:cNvSpPr>
            <a:spLocks noGrp="1"/>
          </p:cNvSpPr>
          <p:nvPr>
            <p:ph type="title"/>
          </p:nvPr>
        </p:nvSpPr>
        <p:spPr/>
        <p:txBody>
          <a:bodyPr/>
          <a:lstStyle/>
          <a:p>
            <a:r>
              <a:rPr lang="fr-FR"/>
              <a:t>Etablissements préleveurs</a:t>
            </a:r>
          </a:p>
        </p:txBody>
      </p:sp>
      <p:sp>
        <p:nvSpPr>
          <p:cNvPr id="3" name="Espace réservé du contenu 2">
            <a:extLst>
              <a:ext uri="{FF2B5EF4-FFF2-40B4-BE49-F238E27FC236}">
                <a16:creationId xmlns:a16="http://schemas.microsoft.com/office/drawing/2014/main" id="{E240D8E6-FEA3-3245-BB8A-F4B642A33B80}"/>
              </a:ext>
            </a:extLst>
          </p:cNvPr>
          <p:cNvSpPr>
            <a:spLocks noGrp="1"/>
          </p:cNvSpPr>
          <p:nvPr>
            <p:ph idx="1"/>
          </p:nvPr>
        </p:nvSpPr>
        <p:spPr>
          <a:xfrm>
            <a:off x="263352" y="1232992"/>
            <a:ext cx="11422527" cy="5472608"/>
          </a:xfrm>
        </p:spPr>
        <p:txBody>
          <a:bodyPr/>
          <a:lstStyle/>
          <a:p>
            <a:r>
              <a:rPr lang="fr-FR" sz="1800" dirty="0"/>
              <a:t>Identifier une filière complète de greffe : coordination, imagerie, bloc opératoire, soins critiques ;</a:t>
            </a:r>
          </a:p>
          <a:p>
            <a:r>
              <a:rPr lang="fr-FR" sz="1800" dirty="0"/>
              <a:t> D’avoir reçu I ’autorisation de la direction de chacun des établissements de sante concernes pour que soit garantie </a:t>
            </a:r>
            <a:r>
              <a:rPr lang="fr-FR" sz="1800" dirty="0" err="1"/>
              <a:t>I’existence</a:t>
            </a:r>
            <a:r>
              <a:rPr lang="fr-FR" sz="1800" dirty="0"/>
              <a:t> d'un environnement strictement « COVID négatif », en particulier en réanimation, ainsi qu’une capacité d’accès au bloc opératoire dans des délais compatibles avec ceux de la greffe ;</a:t>
            </a:r>
          </a:p>
          <a:p>
            <a:r>
              <a:rPr lang="fr-FR" sz="1800" dirty="0"/>
              <a:t> de disposer d’une capacité spécifique pour réaliser des prélèvements d’organes sur des sujets en état de mort encéphalique ou des prélèvements effectués dans le cadre du protocole dit « Maastricht III » ;</a:t>
            </a:r>
          </a:p>
          <a:p>
            <a:r>
              <a:rPr lang="fr-FR" sz="1800" dirty="0"/>
              <a:t> En outre, les principes de la reprise d’activité devront être adaptés et progressifs pour prendre en compte les limites capacitaires, en raison des fortes tensions sur certains médicaments utilisés dans les blocs opératoires.</a:t>
            </a:r>
          </a:p>
          <a:p>
            <a:r>
              <a:rPr lang="fr-FR" sz="1800" dirty="0"/>
              <a:t> Une réévaluation de ces prérequis devrait être présentée à I ’Agence de la biomédecine sous la forme d’une check-list qui sera le support permettant a l'équipe intéressée de sortir de la situation d’arrêt logistique temporaire et de bénéficier a nouveau de I ’allocation de greffons rénaux par le Pôle National de Répartition des Greffons de I ’Agence. Une copie de cette checklist sera adressée, par L'établissement demandeur à I ’Agence régionale de Santé.</a:t>
            </a:r>
          </a:p>
          <a:p>
            <a:r>
              <a:rPr lang="fr-FR" sz="1800" dirty="0"/>
              <a:t> Une fois ces conditions réunies, les prélèvements de greffons rénaux, s’agissant de la prise en charge des sujets en état de mort encéphalique, et les greffes rénales devraient impérativement être classées comme des indications d’hospitalisation en réanimation et des interventions chirurgicales prioritaires.</a:t>
            </a:r>
          </a:p>
          <a:p>
            <a:endParaRPr lang="fr-FR" sz="1600" dirty="0"/>
          </a:p>
        </p:txBody>
      </p:sp>
      <p:sp>
        <p:nvSpPr>
          <p:cNvPr id="4" name="Espace réservé du pied de page 3">
            <a:extLst>
              <a:ext uri="{FF2B5EF4-FFF2-40B4-BE49-F238E27FC236}">
                <a16:creationId xmlns:a16="http://schemas.microsoft.com/office/drawing/2014/main" id="{53DB4754-4D39-634F-BB8A-17237955DB7C}"/>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12770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C10773-F318-C941-B839-8AA953E5D009}"/>
              </a:ext>
            </a:extLst>
          </p:cNvPr>
          <p:cNvSpPr>
            <a:spLocks noGrp="1"/>
          </p:cNvSpPr>
          <p:nvPr>
            <p:ph type="title"/>
          </p:nvPr>
        </p:nvSpPr>
        <p:spPr>
          <a:xfrm>
            <a:off x="9093496" y="618681"/>
            <a:ext cx="2835152" cy="4794567"/>
          </a:xfrm>
        </p:spPr>
        <p:txBody>
          <a:bodyPr vert="horz" lIns="91440" tIns="45720" rIns="91440" bIns="45720" rtlCol="0" anchor="ctr">
            <a:normAutofit/>
          </a:bodyPr>
          <a:lstStyle/>
          <a:p>
            <a:r>
              <a:rPr lang="en-US" sz="3600" dirty="0" err="1">
                <a:solidFill>
                  <a:srgbClr val="FFFFFF"/>
                </a:solidFill>
              </a:rPr>
              <a:t>Courbe</a:t>
            </a:r>
            <a:r>
              <a:rPr lang="en-US" sz="3600" dirty="0">
                <a:solidFill>
                  <a:srgbClr val="FFFFFF"/>
                </a:solidFill>
              </a:rPr>
              <a:t> cumulative des patients IRCT COVID-19 (</a:t>
            </a:r>
            <a:r>
              <a:rPr lang="en-US" sz="3600" dirty="0" err="1">
                <a:solidFill>
                  <a:srgbClr val="FFFFFF"/>
                </a:solidFill>
              </a:rPr>
              <a:t>dialysés</a:t>
            </a:r>
            <a:r>
              <a:rPr lang="en-US" sz="3600" dirty="0">
                <a:solidFill>
                  <a:srgbClr val="FFFFFF"/>
                </a:solidFill>
              </a:rPr>
              <a:t> + </a:t>
            </a:r>
            <a:r>
              <a:rPr lang="en-US" sz="3600" dirty="0" err="1">
                <a:solidFill>
                  <a:srgbClr val="FFFFFF"/>
                </a:solidFill>
              </a:rPr>
              <a:t>transplantés</a:t>
            </a:r>
            <a:r>
              <a:rPr lang="en-US" sz="3600" dirty="0">
                <a:solidFill>
                  <a:srgbClr val="FFFFFF"/>
                </a:solidFill>
              </a:rPr>
              <a:t>) 09/05/2020</a:t>
            </a: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Espace réservé du contenu 11">
            <a:extLst>
              <a:ext uri="{FF2B5EF4-FFF2-40B4-BE49-F238E27FC236}">
                <a16:creationId xmlns:a16="http://schemas.microsoft.com/office/drawing/2014/main" id="{387247DA-2ABE-A541-9289-DF949D3232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7" b="5881"/>
          <a:stretch/>
        </p:blipFill>
        <p:spPr>
          <a:xfrm>
            <a:off x="976251" y="942538"/>
            <a:ext cx="7163222" cy="4808332"/>
          </a:xfrm>
          <a:prstGeom prst="rect">
            <a:avLst/>
          </a:prstGeom>
          <a:effectLst/>
        </p:spPr>
      </p:pic>
      <p:sp>
        <p:nvSpPr>
          <p:cNvPr id="4" name="Espace réservé du pied de page 3">
            <a:extLst>
              <a:ext uri="{FF2B5EF4-FFF2-40B4-BE49-F238E27FC236}">
                <a16:creationId xmlns:a16="http://schemas.microsoft.com/office/drawing/2014/main" id="{E6D0FAAA-193C-4643-B40B-EA67F9ED6B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endParaRPr lang="en-US" sz="1200" kern="1200">
              <a:solidFill>
                <a:srgbClr val="FFFFFF"/>
              </a:solidFill>
              <a:latin typeface="+mn-lt"/>
              <a:ea typeface="+mn-ea"/>
              <a:cs typeface="+mn-cs"/>
            </a:endParaRPr>
          </a:p>
        </p:txBody>
      </p:sp>
    </p:spTree>
    <p:extLst>
      <p:ext uri="{BB962C8B-B14F-4D97-AF65-F5344CB8AC3E}">
        <p14:creationId xmlns:p14="http://schemas.microsoft.com/office/powerpoint/2010/main" val="121486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a:solidFill>
                  <a:srgbClr val="7030A0"/>
                </a:solidFill>
              </a:rPr>
              <a:t>Choix du patient</a:t>
            </a:r>
          </a:p>
        </p:txBody>
      </p:sp>
      <p:sp>
        <p:nvSpPr>
          <p:cNvPr id="3" name="Espace réservé du contenu 2"/>
          <p:cNvSpPr>
            <a:spLocks noGrp="1"/>
          </p:cNvSpPr>
          <p:nvPr>
            <p:ph idx="1"/>
          </p:nvPr>
        </p:nvSpPr>
        <p:spPr>
          <a:xfrm>
            <a:off x="1271464" y="1844824"/>
            <a:ext cx="9577064" cy="3556992"/>
          </a:xfrm>
        </p:spPr>
        <p:txBody>
          <a:bodyPr>
            <a:normAutofit/>
          </a:bodyPr>
          <a:lstStyle/>
          <a:p>
            <a:pPr lvl="0"/>
            <a:r>
              <a:rPr lang="fr-FR" sz="2800"/>
              <a:t>Le patient en attente peut après information décider d’être retiré de la liste d’attente transitoirement (CIT)</a:t>
            </a:r>
          </a:p>
          <a:p>
            <a:pPr lvl="0"/>
            <a:endParaRPr lang="fr-FR" sz="2800"/>
          </a:p>
          <a:p>
            <a:pPr lvl="0"/>
            <a:r>
              <a:rPr lang="fr-FR" sz="2800"/>
              <a:t>Lors de l’appel de greffe aussi, l’entretien doit permettre au patient de signifier son refus d’être greffé au vu des conditions actuelles</a:t>
            </a:r>
          </a:p>
          <a:p>
            <a:pPr lvl="0"/>
            <a:endParaRPr lang="fr-FR"/>
          </a:p>
          <a:p>
            <a:pPr lvl="0"/>
            <a:endParaRPr lang="fr-FR"/>
          </a:p>
          <a:p>
            <a:pPr lvl="0">
              <a:buNone/>
            </a:pPr>
            <a:endParaRPr lang="fr-FR"/>
          </a:p>
          <a:p>
            <a:pPr lvl="0"/>
            <a:endParaRPr lang="fr-FR"/>
          </a:p>
          <a:p>
            <a:pPr lvl="0"/>
            <a:endParaRPr lang="fr-FR"/>
          </a:p>
        </p:txBody>
      </p:sp>
    </p:spTree>
    <p:extLst>
      <p:ext uri="{BB962C8B-B14F-4D97-AF65-F5344CB8AC3E}">
        <p14:creationId xmlns:p14="http://schemas.microsoft.com/office/powerpoint/2010/main" val="4006056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Données de la littérature: Infection Covid-19 chez les patients transplantés rénaux</a:t>
            </a:r>
          </a:p>
        </p:txBody>
      </p:sp>
      <p:sp>
        <p:nvSpPr>
          <p:cNvPr id="4" name="Rectangle 3"/>
          <p:cNvSpPr/>
          <p:nvPr/>
        </p:nvSpPr>
        <p:spPr>
          <a:xfrm>
            <a:off x="1775520" y="1700808"/>
            <a:ext cx="2808312" cy="4680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err="1">
                <a:solidFill>
                  <a:schemeClr val="tx1"/>
                </a:solidFill>
              </a:rPr>
              <a:t>Akalin</a:t>
            </a:r>
            <a:r>
              <a:rPr lang="fr-FR" sz="2400">
                <a:solidFill>
                  <a:schemeClr val="tx1"/>
                </a:solidFill>
              </a:rPr>
              <a:t> (NEJM)</a:t>
            </a:r>
          </a:p>
          <a:p>
            <a:pPr algn="ctr"/>
            <a:r>
              <a:rPr lang="fr-FR" sz="2400" b="1">
                <a:solidFill>
                  <a:schemeClr val="tx1"/>
                </a:solidFill>
              </a:rPr>
              <a:t>36 patients </a:t>
            </a:r>
            <a:r>
              <a:rPr lang="fr-FR" sz="2400">
                <a:solidFill>
                  <a:schemeClr val="tx1"/>
                </a:solidFill>
              </a:rPr>
              <a:t>transplantés du 16/03 au 01/04</a:t>
            </a:r>
          </a:p>
          <a:p>
            <a:pPr algn="ctr"/>
            <a:r>
              <a:rPr lang="fr-FR" sz="2400">
                <a:solidFill>
                  <a:schemeClr val="tx1"/>
                </a:solidFill>
              </a:rPr>
              <a:t>Age médian 60 ans Hommes 72%</a:t>
            </a:r>
          </a:p>
          <a:p>
            <a:pPr algn="ctr"/>
            <a:r>
              <a:rPr lang="fr-FR" sz="2400">
                <a:solidFill>
                  <a:schemeClr val="tx1"/>
                </a:solidFill>
              </a:rPr>
              <a:t>D2 69%</a:t>
            </a:r>
          </a:p>
          <a:p>
            <a:pPr algn="ctr"/>
            <a:r>
              <a:rPr lang="fr-FR" sz="2400">
                <a:solidFill>
                  <a:schemeClr val="tx1"/>
                </a:solidFill>
              </a:rPr>
              <a:t>Path cardiaque 17%</a:t>
            </a:r>
          </a:p>
          <a:p>
            <a:pPr algn="ctr"/>
            <a:r>
              <a:rPr lang="fr-FR" sz="2400">
                <a:solidFill>
                  <a:schemeClr val="tx1"/>
                </a:solidFill>
              </a:rPr>
              <a:t>39% ventilés</a:t>
            </a:r>
          </a:p>
          <a:p>
            <a:pPr algn="ctr"/>
            <a:r>
              <a:rPr lang="fr-FR" sz="2400" b="1">
                <a:solidFill>
                  <a:schemeClr val="tx1"/>
                </a:solidFill>
              </a:rPr>
              <a:t>28% de décès à 1 mois</a:t>
            </a:r>
          </a:p>
        </p:txBody>
      </p:sp>
      <p:sp>
        <p:nvSpPr>
          <p:cNvPr id="5" name="Rectangle 4"/>
          <p:cNvSpPr/>
          <p:nvPr/>
        </p:nvSpPr>
        <p:spPr>
          <a:xfrm>
            <a:off x="4727848" y="1700808"/>
            <a:ext cx="2736304" cy="4680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err="1">
                <a:solidFill>
                  <a:schemeClr val="tx1"/>
                </a:solidFill>
              </a:rPr>
              <a:t>Alberici</a:t>
            </a:r>
            <a:r>
              <a:rPr lang="fr-FR" sz="2400">
                <a:solidFill>
                  <a:schemeClr val="tx1"/>
                </a:solidFill>
              </a:rPr>
              <a:t> (KI)</a:t>
            </a:r>
          </a:p>
          <a:p>
            <a:pPr algn="ctr"/>
            <a:r>
              <a:rPr lang="fr-FR" sz="2400" b="1">
                <a:solidFill>
                  <a:schemeClr val="tx1"/>
                </a:solidFill>
              </a:rPr>
              <a:t>20 patients</a:t>
            </a:r>
          </a:p>
          <a:p>
            <a:pPr algn="ctr"/>
            <a:r>
              <a:rPr lang="fr-FR" sz="2400">
                <a:solidFill>
                  <a:schemeClr val="tx1"/>
                </a:solidFill>
              </a:rPr>
              <a:t>Age médian 59 ans</a:t>
            </a:r>
          </a:p>
          <a:p>
            <a:pPr algn="ctr"/>
            <a:r>
              <a:rPr lang="fr-FR" sz="2400">
                <a:solidFill>
                  <a:schemeClr val="tx1"/>
                </a:solidFill>
              </a:rPr>
              <a:t>Délai médian greffe 13 ans</a:t>
            </a:r>
          </a:p>
          <a:p>
            <a:pPr algn="ctr"/>
            <a:r>
              <a:rPr lang="fr-FR" sz="2400">
                <a:solidFill>
                  <a:schemeClr val="tx1"/>
                </a:solidFill>
              </a:rPr>
              <a:t>6 IRA, 1 dialyse</a:t>
            </a:r>
          </a:p>
          <a:p>
            <a:pPr algn="ctr"/>
            <a:r>
              <a:rPr lang="fr-FR" sz="2400" err="1">
                <a:solidFill>
                  <a:schemeClr val="tx1"/>
                </a:solidFill>
              </a:rPr>
              <a:t>Immunosuppr</a:t>
            </a:r>
            <a:r>
              <a:rPr lang="fr-FR" sz="2400">
                <a:solidFill>
                  <a:schemeClr val="tx1"/>
                </a:solidFill>
              </a:rPr>
              <a:t>  stop</a:t>
            </a:r>
          </a:p>
          <a:p>
            <a:pPr algn="ctr"/>
            <a:r>
              <a:rPr lang="fr-FR" sz="2400">
                <a:solidFill>
                  <a:schemeClr val="tx1"/>
                </a:solidFill>
              </a:rPr>
              <a:t>Tt antiviral + HCQ</a:t>
            </a:r>
          </a:p>
          <a:p>
            <a:pPr algn="ctr"/>
            <a:r>
              <a:rPr lang="fr-FR" sz="2400">
                <a:solidFill>
                  <a:schemeClr val="tx1"/>
                </a:solidFill>
              </a:rPr>
              <a:t>+/- </a:t>
            </a:r>
            <a:r>
              <a:rPr lang="fr-FR" sz="2400" err="1">
                <a:solidFill>
                  <a:schemeClr val="tx1"/>
                </a:solidFill>
              </a:rPr>
              <a:t>Tocilizumab</a:t>
            </a:r>
            <a:r>
              <a:rPr lang="fr-FR" sz="2400">
                <a:solidFill>
                  <a:schemeClr val="tx1"/>
                </a:solidFill>
              </a:rPr>
              <a:t> </a:t>
            </a:r>
          </a:p>
          <a:p>
            <a:pPr algn="ctr"/>
            <a:r>
              <a:rPr lang="fr-FR" sz="2400" b="1">
                <a:solidFill>
                  <a:schemeClr val="tx1"/>
                </a:solidFill>
              </a:rPr>
              <a:t>5 décès </a:t>
            </a:r>
          </a:p>
          <a:p>
            <a:pPr algn="ctr"/>
            <a:endParaRPr lang="fr-FR" sz="2400">
              <a:solidFill>
                <a:schemeClr val="tx1"/>
              </a:solidFill>
            </a:endParaRPr>
          </a:p>
        </p:txBody>
      </p:sp>
      <p:sp>
        <p:nvSpPr>
          <p:cNvPr id="6" name="Rectangle 5"/>
          <p:cNvSpPr/>
          <p:nvPr/>
        </p:nvSpPr>
        <p:spPr>
          <a:xfrm>
            <a:off x="7680176" y="1700808"/>
            <a:ext cx="2808312" cy="4680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err="1">
                <a:solidFill>
                  <a:schemeClr val="tx1"/>
                </a:solidFill>
              </a:rPr>
              <a:t>Banerjee</a:t>
            </a:r>
            <a:r>
              <a:rPr lang="fr-FR" sz="2400">
                <a:solidFill>
                  <a:schemeClr val="tx1"/>
                </a:solidFill>
              </a:rPr>
              <a:t> (KI)</a:t>
            </a:r>
          </a:p>
          <a:p>
            <a:pPr algn="ctr"/>
            <a:r>
              <a:rPr lang="fr-FR" sz="2400" b="1">
                <a:solidFill>
                  <a:schemeClr val="tx1"/>
                </a:solidFill>
              </a:rPr>
              <a:t>7 patients</a:t>
            </a:r>
            <a:r>
              <a:rPr lang="fr-FR" sz="2400">
                <a:solidFill>
                  <a:schemeClr val="tx1"/>
                </a:solidFill>
              </a:rPr>
              <a:t>, dont 2   &lt; 3 mois</a:t>
            </a:r>
          </a:p>
          <a:p>
            <a:pPr algn="ctr"/>
            <a:r>
              <a:rPr lang="fr-FR" sz="2400">
                <a:solidFill>
                  <a:schemeClr val="tx1"/>
                </a:solidFill>
              </a:rPr>
              <a:t>Age médian 54 ans</a:t>
            </a:r>
          </a:p>
          <a:p>
            <a:pPr algn="ctr"/>
            <a:r>
              <a:rPr lang="fr-FR" sz="2400">
                <a:solidFill>
                  <a:schemeClr val="tx1"/>
                </a:solidFill>
              </a:rPr>
              <a:t>D2 3 patients</a:t>
            </a:r>
          </a:p>
          <a:p>
            <a:pPr algn="ctr"/>
            <a:r>
              <a:rPr lang="fr-FR" sz="2400">
                <a:solidFill>
                  <a:schemeClr val="tx1"/>
                </a:solidFill>
              </a:rPr>
              <a:t>4 transferts réa</a:t>
            </a:r>
          </a:p>
          <a:p>
            <a:pPr algn="ctr"/>
            <a:r>
              <a:rPr lang="fr-FR" sz="2400">
                <a:solidFill>
                  <a:schemeClr val="tx1"/>
                </a:solidFill>
              </a:rPr>
              <a:t>Arrêt du MMF, baisse du </a:t>
            </a:r>
            <a:r>
              <a:rPr lang="fr-FR" sz="2400" err="1">
                <a:solidFill>
                  <a:schemeClr val="tx1"/>
                </a:solidFill>
              </a:rPr>
              <a:t>tacro</a:t>
            </a:r>
            <a:r>
              <a:rPr lang="fr-FR" sz="2400">
                <a:solidFill>
                  <a:schemeClr val="tx1"/>
                </a:solidFill>
              </a:rPr>
              <a:t>, cortico conservés</a:t>
            </a:r>
          </a:p>
          <a:p>
            <a:pPr algn="ctr"/>
            <a:r>
              <a:rPr lang="fr-FR" sz="2400" b="1">
                <a:solidFill>
                  <a:schemeClr val="tx1"/>
                </a:solidFill>
              </a:rPr>
              <a:t>1 décès </a:t>
            </a:r>
          </a:p>
          <a:p>
            <a:pPr algn="ctr"/>
            <a:endParaRPr lang="fr-FR" sz="1351"/>
          </a:p>
        </p:txBody>
      </p:sp>
    </p:spTree>
    <p:extLst>
      <p:ext uri="{BB962C8B-B14F-4D97-AF65-F5344CB8AC3E}">
        <p14:creationId xmlns:p14="http://schemas.microsoft.com/office/powerpoint/2010/main" val="698527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7"/>
            <a:ext cx="8229600" cy="706091"/>
          </a:xfrm>
        </p:spPr>
        <p:txBody>
          <a:bodyPr>
            <a:normAutofit/>
          </a:bodyPr>
          <a:lstStyle/>
          <a:p>
            <a:r>
              <a:rPr lang="fr-FR" sz="3600">
                <a:solidFill>
                  <a:srgbClr val="7030A0"/>
                </a:solidFill>
              </a:rPr>
              <a:t>Annonce de la reprise</a:t>
            </a:r>
          </a:p>
        </p:txBody>
      </p:sp>
      <p:sp>
        <p:nvSpPr>
          <p:cNvPr id="3" name="Espace réservé du contenu 2"/>
          <p:cNvSpPr>
            <a:spLocks noGrp="1"/>
          </p:cNvSpPr>
          <p:nvPr>
            <p:ph idx="1"/>
          </p:nvPr>
        </p:nvSpPr>
        <p:spPr>
          <a:xfrm>
            <a:off x="1919536" y="1340768"/>
            <a:ext cx="8568952" cy="4392488"/>
          </a:xfrm>
        </p:spPr>
        <p:txBody>
          <a:bodyPr>
            <a:noAutofit/>
          </a:bodyPr>
          <a:lstStyle/>
          <a:p>
            <a:pPr marL="342891" lvl="1" indent="-342891">
              <a:buFont typeface="Arial" panose="020B0604020202020204" pitchFamily="34" charset="0"/>
              <a:buChar char="•"/>
            </a:pPr>
            <a:r>
              <a:rPr lang="fr-FR" sz="2400">
                <a:solidFill>
                  <a:srgbClr val="0070C0"/>
                </a:solidFill>
              </a:rPr>
              <a:t>Au niveau national </a:t>
            </a:r>
          </a:p>
          <a:p>
            <a:pPr marL="400041" lvl="2" indent="0">
              <a:buNone/>
            </a:pPr>
            <a:r>
              <a:rPr lang="fr-FR">
                <a:solidFill>
                  <a:srgbClr val="0070C0"/>
                </a:solidFill>
              </a:rPr>
              <a:t>- </a:t>
            </a:r>
            <a:r>
              <a:rPr lang="fr-FR"/>
              <a:t>par les sociétés savantes et sous l’égide de l’ABM, annonce de la reprise de l’activité en expliquant le rationnel de la reprise et conditions nécessaires à la reprise d’activité </a:t>
            </a:r>
          </a:p>
          <a:p>
            <a:pPr marL="0" indent="0">
              <a:buNone/>
            </a:pPr>
            <a:endParaRPr lang="fr-FR" sz="2400">
              <a:solidFill>
                <a:srgbClr val="0070C0"/>
              </a:solidFill>
            </a:endParaRPr>
          </a:p>
          <a:p>
            <a:r>
              <a:rPr lang="fr-FR" sz="2400">
                <a:solidFill>
                  <a:srgbClr val="0070C0"/>
                </a:solidFill>
              </a:rPr>
              <a:t>Au niveau local</a:t>
            </a:r>
            <a:r>
              <a:rPr lang="fr-FR" sz="2400"/>
              <a:t> </a:t>
            </a:r>
          </a:p>
          <a:p>
            <a:pPr lvl="1"/>
            <a:r>
              <a:rPr lang="fr-FR" sz="2400"/>
              <a:t>Annonce aux néphrologues des structures ne pratiquant pas la transplantation , information sur les modes d’organisation et décisions prises pour leurs patients</a:t>
            </a:r>
          </a:p>
          <a:p>
            <a:pPr lvl="1"/>
            <a:r>
              <a:rPr lang="fr-FR" sz="2400"/>
              <a:t>Par les équipes de greffe : aux administrations, aux réanimateurs, anesthésistes, chirurgiens ainsi qu’aux soignants des services de transplantation</a:t>
            </a:r>
          </a:p>
        </p:txBody>
      </p:sp>
    </p:spTree>
    <p:extLst>
      <p:ext uri="{BB962C8B-B14F-4D97-AF65-F5344CB8AC3E}">
        <p14:creationId xmlns:p14="http://schemas.microsoft.com/office/powerpoint/2010/main" val="498366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a:solidFill>
                  <a:srgbClr val="7030A0"/>
                </a:solidFill>
              </a:rPr>
              <a:t>En Pays de Loire</a:t>
            </a:r>
          </a:p>
        </p:txBody>
      </p:sp>
      <p:sp>
        <p:nvSpPr>
          <p:cNvPr id="3" name="Espace réservé du contenu 2"/>
          <p:cNvSpPr>
            <a:spLocks noGrp="1"/>
          </p:cNvSpPr>
          <p:nvPr>
            <p:ph idx="1"/>
          </p:nvPr>
        </p:nvSpPr>
        <p:spPr/>
        <p:txBody>
          <a:bodyPr/>
          <a:lstStyle/>
          <a:p>
            <a:r>
              <a:rPr lang="fr-FR"/>
              <a:t>65 patients COVID-19</a:t>
            </a:r>
          </a:p>
          <a:p>
            <a:pPr lvl="1"/>
            <a:r>
              <a:rPr lang="fr-FR"/>
              <a:t>39 dialysés avec 3 décès (ECHO Le Mans)</a:t>
            </a:r>
          </a:p>
          <a:p>
            <a:pPr lvl="1"/>
            <a:r>
              <a:rPr lang="fr-FR"/>
              <a:t>27 transplantés avec 1 décès</a:t>
            </a:r>
          </a:p>
        </p:txBody>
      </p:sp>
    </p:spTree>
    <p:extLst>
      <p:ext uri="{BB962C8B-B14F-4D97-AF65-F5344CB8AC3E}">
        <p14:creationId xmlns:p14="http://schemas.microsoft.com/office/powerpoint/2010/main" val="360535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a:solidFill>
                  <a:srgbClr val="7030A0"/>
                </a:solidFill>
              </a:rPr>
              <a:t>Covid-19 chez les patients en attente et greffés par région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5591" y="1825625"/>
            <a:ext cx="6660818"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24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a:solidFill>
                  <a:srgbClr val="7030A0"/>
                </a:solidFill>
              </a:rPr>
              <a:t>Bulletin ABM au 11/05: patients greffés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5370" y="1825625"/>
            <a:ext cx="670125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063552" y="1268762"/>
            <a:ext cx="8064896" cy="830997"/>
          </a:xfrm>
          <a:prstGeom prst="rect">
            <a:avLst/>
          </a:prstGeom>
          <a:noFill/>
        </p:spPr>
        <p:txBody>
          <a:bodyPr wrap="square" rtlCol="0">
            <a:spAutoFit/>
          </a:bodyPr>
          <a:lstStyle/>
          <a:p>
            <a:r>
              <a:rPr lang="fr-FR" sz="2400">
                <a:latin typeface="Calibri" panose="020F0502020204030204" pitchFamily="34" charset="0"/>
                <a:cs typeface="Calibri" panose="020F0502020204030204" pitchFamily="34" charset="0"/>
              </a:rPr>
              <a:t>510 transplantés rénaux atteints de Covid-19 recensés (1% des transplantés). 80 décès (15,7%).  </a:t>
            </a:r>
          </a:p>
        </p:txBody>
      </p:sp>
    </p:spTree>
    <p:extLst>
      <p:ext uri="{BB962C8B-B14F-4D97-AF65-F5344CB8AC3E}">
        <p14:creationId xmlns:p14="http://schemas.microsoft.com/office/powerpoint/2010/main" val="2253285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a:solidFill>
                  <a:srgbClr val="7030A0"/>
                </a:solidFill>
              </a:rPr>
              <a:t>Bulletin ABM au 28/04: patients en attente</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85080" y="1825625"/>
            <a:ext cx="6821840"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423592" y="1273478"/>
            <a:ext cx="7704856" cy="461665"/>
          </a:xfrm>
          <a:prstGeom prst="rect">
            <a:avLst/>
          </a:prstGeom>
          <a:noFill/>
        </p:spPr>
        <p:txBody>
          <a:bodyPr wrap="square" rtlCol="0">
            <a:spAutoFit/>
          </a:bodyPr>
          <a:lstStyle/>
          <a:p>
            <a:r>
              <a:rPr lang="fr-FR" sz="2400"/>
              <a:t>72 cas déclarés (0,4%) . 22 décès (30,6%)</a:t>
            </a:r>
          </a:p>
        </p:txBody>
      </p:sp>
    </p:spTree>
    <p:extLst>
      <p:ext uri="{BB962C8B-B14F-4D97-AF65-F5344CB8AC3E}">
        <p14:creationId xmlns:p14="http://schemas.microsoft.com/office/powerpoint/2010/main" val="168482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0DDD3E3-FB76-3D48-AB60-0F33038351A2}"/>
              </a:ext>
            </a:extLst>
          </p:cNvPr>
          <p:cNvSpPr>
            <a:spLocks noGrp="1"/>
          </p:cNvSpPr>
          <p:nvPr>
            <p:ph type="title"/>
          </p:nvPr>
        </p:nvSpPr>
        <p:spPr>
          <a:xfrm>
            <a:off x="479376" y="332656"/>
            <a:ext cx="10972800" cy="914400"/>
          </a:xfrm>
        </p:spPr>
        <p:txBody>
          <a:bodyPr/>
          <a:lstStyle/>
          <a:p>
            <a:r>
              <a:rPr lang="fr-FR" dirty="0"/>
              <a:t>Nombre de cas - &gt; des chiffres à prendre encore avec prudence</a:t>
            </a:r>
          </a:p>
        </p:txBody>
      </p:sp>
      <p:sp>
        <p:nvSpPr>
          <p:cNvPr id="9" name="Espace réservé du contenu 8">
            <a:extLst>
              <a:ext uri="{FF2B5EF4-FFF2-40B4-BE49-F238E27FC236}">
                <a16:creationId xmlns:a16="http://schemas.microsoft.com/office/drawing/2014/main" id="{0FB70F5B-9AD1-5941-AE65-B7553B3A0087}"/>
              </a:ext>
            </a:extLst>
          </p:cNvPr>
          <p:cNvSpPr>
            <a:spLocks noGrp="1"/>
          </p:cNvSpPr>
          <p:nvPr>
            <p:ph sz="quarter" idx="1"/>
          </p:nvPr>
        </p:nvSpPr>
        <p:spPr>
          <a:xfrm>
            <a:off x="407368" y="1700808"/>
            <a:ext cx="6218413" cy="4236318"/>
          </a:xfrm>
        </p:spPr>
        <p:txBody>
          <a:bodyPr/>
          <a:lstStyle/>
          <a:p>
            <a:r>
              <a:rPr lang="fr-FR" b="1" cap="all" dirty="0"/>
              <a:t>2150 CAS (DIADEM + CRISTAL)</a:t>
            </a:r>
          </a:p>
          <a:p>
            <a:r>
              <a:rPr lang="fr-FR" dirty="0"/>
              <a:t>1640 dialysés et 510 greffés</a:t>
            </a:r>
          </a:p>
          <a:p>
            <a:endParaRPr lang="fr-FR" dirty="0"/>
          </a:p>
          <a:p>
            <a:r>
              <a:rPr lang="fr-FR" b="1" cap="all" dirty="0"/>
              <a:t>362 DÉCÈS (DIADEM + CRISTAL)</a:t>
            </a:r>
          </a:p>
          <a:p>
            <a:pPr lvl="1"/>
            <a:r>
              <a:rPr lang="fr-FR" dirty="0"/>
              <a:t>282 dialysés (17%) </a:t>
            </a:r>
          </a:p>
          <a:p>
            <a:pPr lvl="1"/>
            <a:r>
              <a:rPr lang="fr-FR" dirty="0"/>
              <a:t>et 80 greffés (15,7%)</a:t>
            </a:r>
          </a:p>
          <a:p>
            <a:pPr lvl="1"/>
            <a:endParaRPr lang="fr-FR" dirty="0"/>
          </a:p>
          <a:p>
            <a:r>
              <a:rPr lang="fr-FR" b="1" dirty="0"/>
              <a:t>Alsace</a:t>
            </a:r>
            <a:r>
              <a:rPr lang="fr-FR" dirty="0"/>
              <a:t> (transplantés) : </a:t>
            </a:r>
          </a:p>
          <a:p>
            <a:pPr lvl="1"/>
            <a:r>
              <a:rPr lang="fr-FR" dirty="0"/>
              <a:t>58 cas - 10 décès (17%)</a:t>
            </a:r>
          </a:p>
          <a:p>
            <a:endParaRPr lang="fr-FR" dirty="0"/>
          </a:p>
          <a:p>
            <a:endParaRPr lang="fr-FR" dirty="0"/>
          </a:p>
        </p:txBody>
      </p:sp>
      <p:pic>
        <p:nvPicPr>
          <p:cNvPr id="10" name="Espace réservé du contenu 4">
            <a:extLst>
              <a:ext uri="{FF2B5EF4-FFF2-40B4-BE49-F238E27FC236}">
                <a16:creationId xmlns:a16="http://schemas.microsoft.com/office/drawing/2014/main" id="{62E73C66-3DC7-A44E-9885-D4ACBB805454}"/>
              </a:ext>
            </a:extLst>
          </p:cNvPr>
          <p:cNvPicPr>
            <a:picLocks noGrp="1" noChangeAspect="1"/>
          </p:cNvPicPr>
          <p:nvPr>
            <p:ph sz="quarter" idx="2"/>
          </p:nvPr>
        </p:nvPicPr>
        <p:blipFill>
          <a:blip r:embed="rId2"/>
          <a:stretch>
            <a:fillRect/>
          </a:stretch>
        </p:blipFill>
        <p:spPr>
          <a:xfrm>
            <a:off x="6505080" y="1216025"/>
            <a:ext cx="4731740" cy="4937125"/>
          </a:xfrm>
          <a:prstGeom prst="rect">
            <a:avLst/>
          </a:prstGeom>
        </p:spPr>
      </p:pic>
      <p:sp>
        <p:nvSpPr>
          <p:cNvPr id="4" name="Espace réservé du pied de page 3">
            <a:extLst>
              <a:ext uri="{FF2B5EF4-FFF2-40B4-BE49-F238E27FC236}">
                <a16:creationId xmlns:a16="http://schemas.microsoft.com/office/drawing/2014/main" id="{2E3E2F17-3547-8142-9495-FD19DA70DB93}"/>
              </a:ext>
            </a:extLst>
          </p:cNvPr>
          <p:cNvSpPr>
            <a:spLocks noGrp="1"/>
          </p:cNvSpPr>
          <p:nvPr>
            <p:ph type="ftr" sz="quarter" idx="11"/>
          </p:nvPr>
        </p:nvSpPr>
        <p:spPr/>
        <p:txBody>
          <a:bodyPr/>
          <a:lstStyle/>
          <a:p>
            <a:endParaRPr lang="fr-FR"/>
          </a:p>
        </p:txBody>
      </p:sp>
      <p:sp>
        <p:nvSpPr>
          <p:cNvPr id="8" name="Espace réservé du contenu 7">
            <a:extLst>
              <a:ext uri="{FF2B5EF4-FFF2-40B4-BE49-F238E27FC236}">
                <a16:creationId xmlns:a16="http://schemas.microsoft.com/office/drawing/2014/main" id="{708A45F6-30A8-8449-89C6-EB316B7A1E5E}"/>
              </a:ext>
            </a:extLst>
          </p:cNvPr>
          <p:cNvSpPr>
            <a:spLocks noGrp="1"/>
          </p:cNvSpPr>
          <p:nvPr>
            <p:ph sz="quarter" idx="13"/>
          </p:nvPr>
        </p:nvSpPr>
        <p:spPr>
          <a:xfrm>
            <a:off x="26431" y="6379479"/>
            <a:ext cx="2645363" cy="476251"/>
          </a:xfrm>
        </p:spPr>
        <p:txBody>
          <a:bodyPr/>
          <a:lstStyle/>
          <a:p>
            <a:endParaRPr lang="fr-FR"/>
          </a:p>
        </p:txBody>
      </p:sp>
    </p:spTree>
    <p:extLst>
      <p:ext uri="{BB962C8B-B14F-4D97-AF65-F5344CB8AC3E}">
        <p14:creationId xmlns:p14="http://schemas.microsoft.com/office/powerpoint/2010/main" val="339638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CC720-BE97-F246-A923-2050A44B634E}"/>
              </a:ext>
            </a:extLst>
          </p:cNvPr>
          <p:cNvSpPr>
            <a:spLocks noGrp="1"/>
          </p:cNvSpPr>
          <p:nvPr>
            <p:ph type="title"/>
          </p:nvPr>
        </p:nvSpPr>
        <p:spPr>
          <a:xfrm>
            <a:off x="648929" y="629266"/>
            <a:ext cx="3667039" cy="1676603"/>
          </a:xfrm>
        </p:spPr>
        <p:txBody>
          <a:bodyPr>
            <a:normAutofit/>
          </a:bodyPr>
          <a:lstStyle/>
          <a:p>
            <a:r>
              <a:rPr lang="fr-FR" sz="3600"/>
              <a:t>Patients dialysés</a:t>
            </a:r>
            <a:endParaRPr lang="fr-FR" sz="3600" dirty="0"/>
          </a:p>
        </p:txBody>
      </p:sp>
      <p:sp>
        <p:nvSpPr>
          <p:cNvPr id="9" name="Content Placeholder 8">
            <a:extLst>
              <a:ext uri="{FF2B5EF4-FFF2-40B4-BE49-F238E27FC236}">
                <a16:creationId xmlns:a16="http://schemas.microsoft.com/office/drawing/2014/main" id="{599C8DF0-E54B-488B-B704-4FC6A373B7B2}"/>
              </a:ext>
            </a:extLst>
          </p:cNvPr>
          <p:cNvSpPr>
            <a:spLocks noGrp="1"/>
          </p:cNvSpPr>
          <p:nvPr>
            <p:ph idx="1"/>
          </p:nvPr>
        </p:nvSpPr>
        <p:spPr>
          <a:xfrm>
            <a:off x="648931" y="2438401"/>
            <a:ext cx="3667036" cy="3779520"/>
          </a:xfrm>
        </p:spPr>
        <p:txBody>
          <a:bodyPr>
            <a:normAutofit/>
          </a:bodyPr>
          <a:lstStyle/>
          <a:p>
            <a:endParaRPr lang="en-US" sz="1800"/>
          </a:p>
        </p:txBody>
      </p:sp>
      <p:sp>
        <p:nvSpPr>
          <p:cNvPr id="19" name="Rectangle 1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pied de page 3">
            <a:extLst>
              <a:ext uri="{FF2B5EF4-FFF2-40B4-BE49-F238E27FC236}">
                <a16:creationId xmlns:a16="http://schemas.microsoft.com/office/drawing/2014/main" id="{E8690220-D14C-EC40-8DCD-0563E320F6C7}"/>
              </a:ext>
            </a:extLst>
          </p:cNvPr>
          <p:cNvSpPr>
            <a:spLocks noGrp="1"/>
          </p:cNvSpPr>
          <p:nvPr>
            <p:ph type="ftr" sz="quarter" idx="11"/>
          </p:nvPr>
        </p:nvSpPr>
        <p:spPr>
          <a:xfrm>
            <a:off x="4956048" y="6356350"/>
            <a:ext cx="6620179" cy="365125"/>
          </a:xfrm>
        </p:spPr>
        <p:txBody>
          <a:bodyPr>
            <a:normAutofit/>
          </a:bodyPr>
          <a:lstStyle/>
          <a:p>
            <a:pPr algn="r"/>
            <a:endParaRPr lang="fr-FR">
              <a:solidFill>
                <a:schemeClr val="bg1">
                  <a:lumMod val="75000"/>
                  <a:lumOff val="25000"/>
                </a:schemeClr>
              </a:solidFill>
            </a:endParaRPr>
          </a:p>
        </p:txBody>
      </p:sp>
      <p:pic>
        <p:nvPicPr>
          <p:cNvPr id="3" name="Image 2">
            <a:extLst>
              <a:ext uri="{FF2B5EF4-FFF2-40B4-BE49-F238E27FC236}">
                <a16:creationId xmlns:a16="http://schemas.microsoft.com/office/drawing/2014/main" id="{3BB962C1-A61A-5442-8AEC-7C762B2FAD20}"/>
              </a:ext>
            </a:extLst>
          </p:cNvPr>
          <p:cNvPicPr>
            <a:picLocks noChangeAspect="1"/>
          </p:cNvPicPr>
          <p:nvPr/>
        </p:nvPicPr>
        <p:blipFill>
          <a:blip r:embed="rId2"/>
          <a:stretch>
            <a:fillRect/>
          </a:stretch>
        </p:blipFill>
        <p:spPr>
          <a:xfrm>
            <a:off x="3854213" y="3854"/>
            <a:ext cx="8320817" cy="6854146"/>
          </a:xfrm>
          <a:prstGeom prst="rect">
            <a:avLst/>
          </a:prstGeom>
        </p:spPr>
      </p:pic>
    </p:spTree>
    <p:extLst>
      <p:ext uri="{BB962C8B-B14F-4D97-AF65-F5344CB8AC3E}">
        <p14:creationId xmlns:p14="http://schemas.microsoft.com/office/powerpoint/2010/main" val="5910280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86834" y="1153572"/>
            <a:ext cx="3200400" cy="4461163"/>
          </a:xfrm>
        </p:spPr>
        <p:txBody>
          <a:bodyPr>
            <a:normAutofit/>
          </a:bodyPr>
          <a:lstStyle/>
          <a:p>
            <a:r>
              <a:rPr lang="fr-FR">
                <a:solidFill>
                  <a:srgbClr val="FFFFFF"/>
                </a:solidFill>
              </a:rPr>
              <a:t>Registre SFT</a:t>
            </a:r>
          </a:p>
        </p:txBody>
      </p:sp>
      <p:sp>
        <p:nvSpPr>
          <p:cNvPr id="4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Espace réservé du contenu 2"/>
          <p:cNvSpPr>
            <a:spLocks noGrp="1"/>
          </p:cNvSpPr>
          <p:nvPr>
            <p:ph idx="1"/>
          </p:nvPr>
        </p:nvSpPr>
        <p:spPr>
          <a:xfrm>
            <a:off x="4295800" y="591344"/>
            <a:ext cx="7057999" cy="5585619"/>
          </a:xfrm>
        </p:spPr>
        <p:txBody>
          <a:bodyPr anchor="ctr">
            <a:normAutofit/>
          </a:bodyPr>
          <a:lstStyle/>
          <a:p>
            <a:r>
              <a:rPr lang="fr-FR" dirty="0"/>
              <a:t>Au 09/05: 483 transplantés rénaux atteints de Covid-19 recensés. 73 décès (15%)</a:t>
            </a:r>
          </a:p>
          <a:p>
            <a:r>
              <a:rPr lang="fr-FR" dirty="0"/>
              <a:t>Analyse des 237 premiers cas. Sont associés à une forme sévère (décès, transfert en réa) </a:t>
            </a:r>
          </a:p>
          <a:p>
            <a:pPr lvl="1"/>
            <a:r>
              <a:rPr lang="fr-FR" dirty="0"/>
              <a:t>âge &gt; 60 ans</a:t>
            </a:r>
          </a:p>
          <a:p>
            <a:pPr lvl="1"/>
            <a:r>
              <a:rPr lang="fr-FR" dirty="0"/>
              <a:t>BMI &gt; 25</a:t>
            </a:r>
          </a:p>
          <a:p>
            <a:pPr lvl="1"/>
            <a:r>
              <a:rPr lang="fr-FR" dirty="0"/>
              <a:t>Maladies cardiovasculaires (associées à la mortalité)</a:t>
            </a:r>
          </a:p>
          <a:p>
            <a:r>
              <a:rPr lang="fr-FR" dirty="0"/>
              <a:t>Délai moyen greffe-infection: 80,5 mois</a:t>
            </a:r>
          </a:p>
          <a:p>
            <a:r>
              <a:rPr lang="fr-FR" dirty="0"/>
              <a:t>8 patients seulement &lt; 6 mois de greffe</a:t>
            </a:r>
          </a:p>
          <a:p>
            <a:endParaRPr lang="fr-FR" dirty="0"/>
          </a:p>
        </p:txBody>
      </p:sp>
    </p:spTree>
    <p:extLst>
      <p:ext uri="{BB962C8B-B14F-4D97-AF65-F5344CB8AC3E}">
        <p14:creationId xmlns:p14="http://schemas.microsoft.com/office/powerpoint/2010/main" val="205511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63364" y="1700808"/>
            <a:ext cx="3528380" cy="2346683"/>
          </a:xfrm>
        </p:spPr>
        <p:txBody>
          <a:bodyPr>
            <a:noAutofit/>
          </a:bodyPr>
          <a:lstStyle/>
          <a:p>
            <a:r>
              <a:rPr lang="fr-FR" sz="3600">
                <a:solidFill>
                  <a:srgbClr val="7030A0"/>
                </a:solidFill>
                <a:latin typeface="Univers Condensed Light" panose="020B0306020202040204" pitchFamily="34" charset="0"/>
              </a:rPr>
              <a:t>Prise en charge des cas chez les transplantés : à ce jour…</a:t>
            </a:r>
          </a:p>
        </p:txBody>
      </p:sp>
      <p:sp>
        <p:nvSpPr>
          <p:cNvPr id="3" name="Espace réservé du contenu 2"/>
          <p:cNvSpPr>
            <a:spLocks noGrp="1"/>
          </p:cNvSpPr>
          <p:nvPr>
            <p:ph idx="1"/>
          </p:nvPr>
        </p:nvSpPr>
        <p:spPr>
          <a:xfrm>
            <a:off x="4843873" y="1219200"/>
            <a:ext cx="6710536" cy="4910138"/>
          </a:xfrm>
        </p:spPr>
        <p:txBody>
          <a:bodyPr>
            <a:normAutofit lnSpcReduction="10000"/>
          </a:bodyPr>
          <a:lstStyle/>
          <a:p>
            <a:pPr marL="514338" indent="-514338">
              <a:buFont typeface="+mj-lt"/>
              <a:buAutoNum type="arabicPeriod"/>
            </a:pPr>
            <a:r>
              <a:rPr lang="fr-FR" sz="2400" dirty="0">
                <a:latin typeface="Univers Condensed Light" panose="020B0306020202040204" pitchFamily="34" charset="0"/>
              </a:rPr>
              <a:t>Précautions « barrière »</a:t>
            </a:r>
          </a:p>
          <a:p>
            <a:pPr marL="514338" indent="-514338">
              <a:buFont typeface="+mj-lt"/>
              <a:buAutoNum type="arabicPeriod"/>
            </a:pPr>
            <a:r>
              <a:rPr lang="fr-FR" sz="2400" dirty="0">
                <a:latin typeface="Univers Condensed Light" panose="020B0306020202040204" pitchFamily="34" charset="0"/>
              </a:rPr>
              <a:t>Dépistage précoce</a:t>
            </a:r>
          </a:p>
          <a:p>
            <a:pPr marL="514338" indent="-514338">
              <a:buFont typeface="+mj-lt"/>
              <a:buAutoNum type="arabicPeriod"/>
            </a:pPr>
            <a:r>
              <a:rPr lang="fr-FR" sz="2400" dirty="0">
                <a:latin typeface="Univers Condensed Light" panose="020B0306020202040204" pitchFamily="34" charset="0"/>
              </a:rPr>
              <a:t>Surveillance à domicile si possible (téléconsultation quotidienne)</a:t>
            </a:r>
          </a:p>
          <a:p>
            <a:pPr marL="514338" indent="-514338">
              <a:buFont typeface="+mj-lt"/>
              <a:buAutoNum type="arabicPeriod"/>
            </a:pPr>
            <a:r>
              <a:rPr lang="fr-FR" sz="2400" dirty="0">
                <a:latin typeface="Univers Condensed Light" panose="020B0306020202040204" pitchFamily="34" charset="0"/>
              </a:rPr>
              <a:t>Hospitalisation si dyspnée, fatigue , déshydratation, signes neurologiques…</a:t>
            </a:r>
          </a:p>
          <a:p>
            <a:pPr marL="514338" indent="-514338">
              <a:buFont typeface="+mj-lt"/>
              <a:buAutoNum type="arabicPeriod"/>
            </a:pPr>
            <a:r>
              <a:rPr lang="fr-FR" sz="2400" dirty="0">
                <a:latin typeface="Univers Condensed Light" panose="020B0306020202040204" pitchFamily="34" charset="0"/>
              </a:rPr>
              <a:t>Mesures symptomatiques</a:t>
            </a:r>
          </a:p>
          <a:p>
            <a:pPr marL="514338" indent="-514338">
              <a:buFont typeface="+mj-lt"/>
              <a:buAutoNum type="arabicPeriod"/>
            </a:pPr>
            <a:r>
              <a:rPr lang="fr-FR" sz="2400" dirty="0">
                <a:latin typeface="Univers Condensed Light" panose="020B0306020202040204" pitchFamily="34" charset="0"/>
              </a:rPr>
              <a:t>Indicateurs biologiques de gravité</a:t>
            </a:r>
          </a:p>
          <a:p>
            <a:pPr marL="514338" indent="-514338">
              <a:buFont typeface="+mj-lt"/>
              <a:buAutoNum type="arabicPeriod"/>
            </a:pPr>
            <a:r>
              <a:rPr lang="fr-FR" sz="2400" dirty="0">
                <a:latin typeface="Univers Condensed Light" panose="020B0306020202040204" pitchFamily="34" charset="0"/>
              </a:rPr>
              <a:t>Allègement du traitement immunosuppresseur</a:t>
            </a:r>
          </a:p>
          <a:p>
            <a:pPr marL="514338" indent="-514338">
              <a:buFont typeface="+mj-lt"/>
              <a:buAutoNum type="arabicPeriod"/>
            </a:pPr>
            <a:r>
              <a:rPr lang="fr-FR" sz="2400" dirty="0">
                <a:latin typeface="Univers Condensed Light" panose="020B0306020202040204" pitchFamily="34" charset="0"/>
              </a:rPr>
              <a:t>Pas de traitement spécifique établi</a:t>
            </a:r>
          </a:p>
          <a:p>
            <a:pPr marL="514338" indent="-514338">
              <a:buFont typeface="+mj-lt"/>
              <a:buAutoNum type="arabicPeriod"/>
            </a:pPr>
            <a:r>
              <a:rPr lang="fr-FR" sz="2400" dirty="0">
                <a:latin typeface="Univers Condensed Light" panose="020B0306020202040204" pitchFamily="34" charset="0"/>
              </a:rPr>
              <a:t>Reprise progressif du traitement à son niveau antérieur à distance</a:t>
            </a:r>
          </a:p>
          <a:p>
            <a:pPr marL="514338" indent="-514338">
              <a:buFont typeface="+mj-lt"/>
              <a:buAutoNum type="arabicPeriod"/>
            </a:pPr>
            <a:endParaRPr lang="fr-FR" sz="2400" dirty="0">
              <a:latin typeface="Univers Condensed Light" panose="020B0306020202040204" pitchFamily="34" charset="0"/>
            </a:endParaRPr>
          </a:p>
          <a:p>
            <a:pPr marL="514338" indent="-514338">
              <a:buFont typeface="+mj-lt"/>
              <a:buAutoNum type="arabicPeriod"/>
            </a:pPr>
            <a:endParaRPr lang="fr-FR" sz="2400" dirty="0">
              <a:latin typeface="Univers Condensed Light" panose="020B0306020202040204" pitchFamily="34" charset="0"/>
            </a:endParaRPr>
          </a:p>
          <a:p>
            <a:pPr marL="514338" indent="-514338">
              <a:buFont typeface="+mj-lt"/>
              <a:buAutoNum type="arabicPeriod"/>
            </a:pPr>
            <a:endParaRPr lang="fr-FR" sz="2400" dirty="0">
              <a:latin typeface="Univers Condensed Light" panose="020B0306020202040204" pitchFamily="34" charset="0"/>
            </a:endParaRPr>
          </a:p>
        </p:txBody>
      </p:sp>
      <p:cxnSp>
        <p:nvCxnSpPr>
          <p:cNvPr id="5" name="Connecteur droit 4">
            <a:extLst>
              <a:ext uri="{FF2B5EF4-FFF2-40B4-BE49-F238E27FC236}">
                <a16:creationId xmlns:a16="http://schemas.microsoft.com/office/drawing/2014/main" id="{C24145B7-67FE-1449-B6DC-081B7BDE819E}"/>
              </a:ext>
            </a:extLst>
          </p:cNvPr>
          <p:cNvCxnSpPr/>
          <p:nvPr/>
        </p:nvCxnSpPr>
        <p:spPr>
          <a:xfrm>
            <a:off x="4367808" y="1334009"/>
            <a:ext cx="0" cy="468052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04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834D36-D981-4EDD-B062-077BAB9C7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31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CFD523C-CC0D-41EB-B7F7-C615B5715F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re 4">
            <a:extLst>
              <a:ext uri="{FF2B5EF4-FFF2-40B4-BE49-F238E27FC236}">
                <a16:creationId xmlns:a16="http://schemas.microsoft.com/office/drawing/2014/main" id="{1D51754E-10D8-0249-9A06-396CF0CA2257}"/>
              </a:ext>
            </a:extLst>
          </p:cNvPr>
          <p:cNvSpPr>
            <a:spLocks noGrp="1"/>
          </p:cNvSpPr>
          <p:nvPr>
            <p:ph type="title"/>
          </p:nvPr>
        </p:nvSpPr>
        <p:spPr>
          <a:xfrm>
            <a:off x="4959407" y="5059192"/>
            <a:ext cx="6432472" cy="1110439"/>
          </a:xfrm>
        </p:spPr>
        <p:txBody>
          <a:bodyPr vert="horz" lIns="91440" tIns="45720" rIns="91440" bIns="45720" rtlCol="0" anchor="t">
            <a:normAutofit/>
          </a:bodyPr>
          <a:lstStyle/>
          <a:p>
            <a:pPr algn="r"/>
            <a:r>
              <a:rPr lang="en-US" sz="3300">
                <a:solidFill>
                  <a:srgbClr val="000000"/>
                </a:solidFill>
              </a:rPr>
              <a:t>Reprise de l’activité de transplantation après le 11 Mai 2020</a:t>
            </a:r>
          </a:p>
        </p:txBody>
      </p:sp>
      <p:sp>
        <p:nvSpPr>
          <p:cNvPr id="6" name="Espace réservé du texte 5">
            <a:extLst>
              <a:ext uri="{FF2B5EF4-FFF2-40B4-BE49-F238E27FC236}">
                <a16:creationId xmlns:a16="http://schemas.microsoft.com/office/drawing/2014/main" id="{A89681B6-6DBF-D049-9545-F8994549A5AD}"/>
              </a:ext>
            </a:extLst>
          </p:cNvPr>
          <p:cNvSpPr>
            <a:spLocks noGrp="1"/>
          </p:cNvSpPr>
          <p:nvPr>
            <p:ph type="body" idx="1"/>
          </p:nvPr>
        </p:nvSpPr>
        <p:spPr>
          <a:xfrm>
            <a:off x="4959027" y="4260158"/>
            <a:ext cx="6432851" cy="799032"/>
          </a:xfrm>
        </p:spPr>
        <p:txBody>
          <a:bodyPr vert="horz" lIns="91440" tIns="45720" rIns="91440" bIns="45720" rtlCol="0" anchor="b">
            <a:normAutofit/>
          </a:bodyPr>
          <a:lstStyle/>
          <a:p>
            <a:pPr algn="r"/>
            <a:r>
              <a:rPr lang="en-US" sz="1800">
                <a:solidFill>
                  <a:srgbClr val="000000"/>
                </a:solidFill>
              </a:rPr>
              <a:t>Sociétés Savantes (SFNDT-SFT-AFU) et Agence de Biomédecine 		(11/05/2020)</a:t>
            </a:r>
          </a:p>
        </p:txBody>
      </p:sp>
      <p:sp>
        <p:nvSpPr>
          <p:cNvPr id="19" name="Freeform 68">
            <a:extLst>
              <a:ext uri="{FF2B5EF4-FFF2-40B4-BE49-F238E27FC236}">
                <a16:creationId xmlns:a16="http://schemas.microsoft.com/office/drawing/2014/main" id="{251BB4E6-C169-431D-9D53-2BBEBFFD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782" y="2"/>
            <a:ext cx="3614335" cy="2178813"/>
          </a:xfrm>
          <a:custGeom>
            <a:avLst/>
            <a:gdLst>
              <a:gd name="connsiteX0" fmla="*/ 38628 w 3614335"/>
              <a:gd name="connsiteY0" fmla="*/ 0 h 2178813"/>
              <a:gd name="connsiteX1" fmla="*/ 3575707 w 3614335"/>
              <a:gd name="connsiteY1" fmla="*/ 0 h 2178813"/>
              <a:gd name="connsiteX2" fmla="*/ 3577619 w 3614335"/>
              <a:gd name="connsiteY2" fmla="*/ 7439 h 2178813"/>
              <a:gd name="connsiteX3" fmla="*/ 3614335 w 3614335"/>
              <a:gd name="connsiteY3" fmla="*/ 371646 h 2178813"/>
              <a:gd name="connsiteX4" fmla="*/ 1807167 w 3614335"/>
              <a:gd name="connsiteY4" fmla="*/ 2178813 h 2178813"/>
              <a:gd name="connsiteX5" fmla="*/ 0 w 3614335"/>
              <a:gd name="connsiteY5" fmla="*/ 371646 h 2178813"/>
              <a:gd name="connsiteX6" fmla="*/ 36715 w 3614335"/>
              <a:gd name="connsiteY6" fmla="*/ 7439 h 21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4335" h="2178813">
                <a:moveTo>
                  <a:pt x="38628" y="0"/>
                </a:moveTo>
                <a:lnTo>
                  <a:pt x="3575707" y="0"/>
                </a:lnTo>
                <a:lnTo>
                  <a:pt x="3577619" y="7439"/>
                </a:lnTo>
                <a:cubicBezTo>
                  <a:pt x="3601692" y="125081"/>
                  <a:pt x="3614335" y="246887"/>
                  <a:pt x="3614335" y="371646"/>
                </a:cubicBezTo>
                <a:cubicBezTo>
                  <a:pt x="3614335" y="1369717"/>
                  <a:pt x="2805239" y="2178813"/>
                  <a:pt x="1807167" y="2178813"/>
                </a:cubicBezTo>
                <a:cubicBezTo>
                  <a:pt x="809097" y="2178813"/>
                  <a:pt x="0" y="1369717"/>
                  <a:pt x="0" y="371646"/>
                </a:cubicBezTo>
                <a:cubicBezTo>
                  <a:pt x="0" y="246887"/>
                  <a:pt x="12642" y="125081"/>
                  <a:pt x="36715" y="7439"/>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4">
            <a:extLst>
              <a:ext uri="{FF2B5EF4-FFF2-40B4-BE49-F238E27FC236}">
                <a16:creationId xmlns:a16="http://schemas.microsoft.com/office/drawing/2014/main" id="{FCD8CD8A-F9D4-8042-8403-B2C7C128D0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22108" y="445361"/>
            <a:ext cx="2329681" cy="88968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eform 72">
            <a:extLst>
              <a:ext uri="{FF2B5EF4-FFF2-40B4-BE49-F238E27FC236}">
                <a16:creationId xmlns:a16="http://schemas.microsoft.com/office/drawing/2014/main" id="{5AFEC34A-0251-411C-A0C7-E1FB917E9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33009"/>
            <a:ext cx="3762321" cy="4434467"/>
          </a:xfrm>
          <a:custGeom>
            <a:avLst/>
            <a:gdLst>
              <a:gd name="connsiteX0" fmla="*/ 871484 w 3762321"/>
              <a:gd name="connsiteY0" fmla="*/ 0 h 4434467"/>
              <a:gd name="connsiteX1" fmla="*/ 3762321 w 3762321"/>
              <a:gd name="connsiteY1" fmla="*/ 2890836 h 4434467"/>
              <a:gd name="connsiteX2" fmla="*/ 3413413 w 3762321"/>
              <a:gd name="connsiteY2" fmla="*/ 4268781 h 4434467"/>
              <a:gd name="connsiteX3" fmla="*/ 3312756 w 3762321"/>
              <a:gd name="connsiteY3" fmla="*/ 4434467 h 4434467"/>
              <a:gd name="connsiteX4" fmla="*/ 0 w 3762321"/>
              <a:gd name="connsiteY4" fmla="*/ 4434467 h 4434467"/>
              <a:gd name="connsiteX5" fmla="*/ 0 w 3762321"/>
              <a:gd name="connsiteY5" fmla="*/ 134299 h 4434467"/>
              <a:gd name="connsiteX6" fmla="*/ 11838 w 3762321"/>
              <a:gd name="connsiteY6" fmla="*/ 129967 h 4434467"/>
              <a:gd name="connsiteX7" fmla="*/ 871484 w 3762321"/>
              <a:gd name="connsiteY7" fmla="*/ 0 h 4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2321" h="4434467">
                <a:moveTo>
                  <a:pt x="871484" y="0"/>
                </a:moveTo>
                <a:cubicBezTo>
                  <a:pt x="2468049" y="0"/>
                  <a:pt x="3762321" y="1294271"/>
                  <a:pt x="3762321" y="2890836"/>
                </a:cubicBezTo>
                <a:cubicBezTo>
                  <a:pt x="3762321" y="3389763"/>
                  <a:pt x="3635928" y="3859169"/>
                  <a:pt x="3413413" y="4268781"/>
                </a:cubicBezTo>
                <a:lnTo>
                  <a:pt x="3312756" y="4434467"/>
                </a:lnTo>
                <a:lnTo>
                  <a:pt x="0" y="4434467"/>
                </a:lnTo>
                <a:lnTo>
                  <a:pt x="0" y="134299"/>
                </a:lnTo>
                <a:lnTo>
                  <a:pt x="11838" y="129967"/>
                </a:lnTo>
                <a:cubicBezTo>
                  <a:pt x="283400" y="45502"/>
                  <a:pt x="572129" y="0"/>
                  <a:pt x="8714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89E9B1A9-F407-4A46-B721-26946A1A2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1460" y="460823"/>
            <a:ext cx="3245896" cy="324589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BF516ED5-A114-5745-83EB-C1092FE0B7C6}"/>
              </a:ext>
            </a:extLst>
          </p:cNvPr>
          <p:cNvPicPr>
            <a:picLocks noChangeAspect="1"/>
          </p:cNvPicPr>
          <p:nvPr/>
        </p:nvPicPr>
        <p:blipFill>
          <a:blip r:embed="rId4"/>
          <a:stretch>
            <a:fillRect/>
          </a:stretch>
        </p:blipFill>
        <p:spPr>
          <a:xfrm>
            <a:off x="5725050" y="1622477"/>
            <a:ext cx="2254110" cy="940102"/>
          </a:xfrm>
          <a:prstGeom prst="rect">
            <a:avLst/>
          </a:prstGeom>
        </p:spPr>
      </p:pic>
      <p:sp>
        <p:nvSpPr>
          <p:cNvPr id="25" name="Freeform 64">
            <a:extLst>
              <a:ext uri="{FF2B5EF4-FFF2-40B4-BE49-F238E27FC236}">
                <a16:creationId xmlns:a16="http://schemas.microsoft.com/office/drawing/2014/main" id="{B81747D3-9737-4919-8850-65DBC904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8" y="1"/>
            <a:ext cx="3093713" cy="3406036"/>
          </a:xfrm>
          <a:custGeom>
            <a:avLst/>
            <a:gdLst>
              <a:gd name="connsiteX0" fmla="*/ 404583 w 3093713"/>
              <a:gd name="connsiteY0" fmla="*/ 0 h 3406036"/>
              <a:gd name="connsiteX1" fmla="*/ 3093713 w 3093713"/>
              <a:gd name="connsiteY1" fmla="*/ 0 h 3406036"/>
              <a:gd name="connsiteX2" fmla="*/ 3093713 w 3093713"/>
              <a:gd name="connsiteY2" fmla="*/ 3187362 h 3406036"/>
              <a:gd name="connsiteX3" fmla="*/ 2990991 w 3093713"/>
              <a:gd name="connsiteY3" fmla="*/ 3236846 h 3406036"/>
              <a:gd name="connsiteX4" fmla="*/ 2152961 w 3093713"/>
              <a:gd name="connsiteY4" fmla="*/ 3406036 h 3406036"/>
              <a:gd name="connsiteX5" fmla="*/ 0 w 3093713"/>
              <a:gd name="connsiteY5" fmla="*/ 1253075 h 3406036"/>
              <a:gd name="connsiteX6" fmla="*/ 367692 w 3093713"/>
              <a:gd name="connsiteY6" fmla="*/ 49334 h 34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713" h="3406036">
                <a:moveTo>
                  <a:pt x="404583" y="0"/>
                </a:moveTo>
                <a:lnTo>
                  <a:pt x="3093713" y="0"/>
                </a:lnTo>
                <a:lnTo>
                  <a:pt x="3093713" y="3187362"/>
                </a:lnTo>
                <a:lnTo>
                  <a:pt x="2990991" y="3236846"/>
                </a:lnTo>
                <a:cubicBezTo>
                  <a:pt x="2733414" y="3345792"/>
                  <a:pt x="2450223" y="3406036"/>
                  <a:pt x="2152961" y="3406036"/>
                </a:cubicBezTo>
                <a:cubicBezTo>
                  <a:pt x="963913" y="3406036"/>
                  <a:pt x="0" y="2442123"/>
                  <a:pt x="0" y="1253075"/>
                </a:cubicBezTo>
                <a:cubicBezTo>
                  <a:pt x="0" y="807182"/>
                  <a:pt x="135550" y="392949"/>
                  <a:pt x="367692" y="4933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3">
            <a:extLst>
              <a:ext uri="{FF2B5EF4-FFF2-40B4-BE49-F238E27FC236}">
                <a16:creationId xmlns:a16="http://schemas.microsoft.com/office/drawing/2014/main" id="{62EB0743-AA16-1F4E-B3F2-1893922545D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14773" y="865098"/>
            <a:ext cx="2268558" cy="12379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32F13934-AC29-B249-9439-BDB399B9CAC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72495" y="3712297"/>
            <a:ext cx="2639607" cy="25985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a:extLst>
              <a:ext uri="{FF2B5EF4-FFF2-40B4-BE49-F238E27FC236}">
                <a16:creationId xmlns:a16="http://schemas.microsoft.com/office/drawing/2014/main" id="{4BE4DA8A-ADBB-E04E-A77D-5DD642124B92}"/>
              </a:ext>
            </a:extLst>
          </p:cNvPr>
          <p:cNvSpPr>
            <a:spLocks noGrp="1"/>
          </p:cNvSpPr>
          <p:nvPr>
            <p:ph type="ftr" sz="quarter" idx="11"/>
          </p:nvPr>
        </p:nvSpPr>
        <p:spPr>
          <a:xfrm>
            <a:off x="6228000" y="6223702"/>
            <a:ext cx="4434202" cy="314067"/>
          </a:xfrm>
        </p:spPr>
        <p:txBody>
          <a:bodyPr vert="horz" lIns="91440" tIns="45720" rIns="91440" bIns="45720" rtlCol="0" anchor="ctr">
            <a:normAutofit/>
          </a:bodyPr>
          <a:lstStyle/>
          <a:p>
            <a:pPr algn="r"/>
            <a:endParaRPr lang="en-US" sz="1100" kern="1200">
              <a:solidFill>
                <a:srgbClr val="898989"/>
              </a:solidFill>
              <a:latin typeface="+mn-lt"/>
              <a:ea typeface="+mn-ea"/>
              <a:cs typeface="+mn-cs"/>
            </a:endParaRPr>
          </a:p>
        </p:txBody>
      </p:sp>
    </p:spTree>
    <p:extLst>
      <p:ext uri="{BB962C8B-B14F-4D97-AF65-F5344CB8AC3E}">
        <p14:creationId xmlns:p14="http://schemas.microsoft.com/office/powerpoint/2010/main" val="304100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2060848"/>
            <a:ext cx="3456384" cy="2088232"/>
          </a:xfrm>
        </p:spPr>
        <p:txBody>
          <a:bodyPr>
            <a:noAutofit/>
          </a:bodyPr>
          <a:lstStyle/>
          <a:p>
            <a:r>
              <a:rPr lang="fr-FR" sz="3600" dirty="0">
                <a:solidFill>
                  <a:srgbClr val="7030A0"/>
                </a:solidFill>
                <a:latin typeface="Univers Condensed Light" panose="020B0306020202040204" pitchFamily="34" charset="0"/>
              </a:rPr>
              <a:t>Recommandations (ABM) 12.05.2020</a:t>
            </a:r>
          </a:p>
        </p:txBody>
      </p:sp>
      <p:sp>
        <p:nvSpPr>
          <p:cNvPr id="3" name="Espace réservé du contenu 2"/>
          <p:cNvSpPr>
            <a:spLocks noGrp="1"/>
          </p:cNvSpPr>
          <p:nvPr>
            <p:ph idx="1"/>
          </p:nvPr>
        </p:nvSpPr>
        <p:spPr>
          <a:xfrm>
            <a:off x="4871864" y="1219200"/>
            <a:ext cx="6984776" cy="4910138"/>
          </a:xfrm>
        </p:spPr>
        <p:txBody>
          <a:bodyPr>
            <a:normAutofit/>
          </a:bodyPr>
          <a:lstStyle/>
          <a:p>
            <a:pPr marL="0" indent="0">
              <a:buNone/>
            </a:pPr>
            <a:r>
              <a:rPr lang="fr-FR" sz="2400" dirty="0">
                <a:latin typeface="Univers Condensed Light" panose="020B0306020202040204" pitchFamily="34" charset="0"/>
              </a:rPr>
              <a:t>      Conditions épidémiques</a:t>
            </a:r>
          </a:p>
          <a:p>
            <a:pPr marL="514338" indent="-514338">
              <a:buFont typeface="+mj-lt"/>
              <a:buAutoNum type="arabicPeriod"/>
            </a:pPr>
            <a:r>
              <a:rPr lang="fr-FR" sz="2400" dirty="0">
                <a:latin typeface="Univers Condensed Light" panose="020B0306020202040204" pitchFamily="34" charset="0"/>
              </a:rPr>
              <a:t>Recommandations nationales </a:t>
            </a:r>
          </a:p>
          <a:p>
            <a:pPr marL="514338" indent="-514338">
              <a:buFont typeface="+mj-lt"/>
              <a:buAutoNum type="arabicPeriod"/>
            </a:pPr>
            <a:r>
              <a:rPr lang="fr-FR" sz="2400" dirty="0">
                <a:latin typeface="Univers Condensed Light" panose="020B0306020202040204" pitchFamily="34" charset="0"/>
              </a:rPr>
              <a:t>Prérequis régionaux et locaux</a:t>
            </a:r>
          </a:p>
          <a:p>
            <a:pPr marL="514338" indent="-514338">
              <a:buFont typeface="+mj-lt"/>
              <a:buAutoNum type="arabicPeriod"/>
            </a:pPr>
            <a:r>
              <a:rPr lang="fr-FR" sz="2400" dirty="0">
                <a:latin typeface="Univers Condensed Light" panose="020B0306020202040204" pitchFamily="34" charset="0"/>
              </a:rPr>
              <a:t>Patients bénéficiant du redémarrage de l’activité</a:t>
            </a:r>
          </a:p>
          <a:p>
            <a:pPr marL="971538" lvl="1" indent="-514338">
              <a:buFont typeface="+mj-lt"/>
              <a:buAutoNum type="arabicPeriod"/>
            </a:pPr>
            <a:r>
              <a:rPr lang="fr-FR" sz="2000" dirty="0">
                <a:latin typeface="Univers Condensed Light" panose="020B0306020202040204" pitchFamily="34" charset="0"/>
              </a:rPr>
              <a:t>Profil patient/Balance bénéfice-risque</a:t>
            </a:r>
          </a:p>
          <a:p>
            <a:pPr marL="971538" lvl="1" indent="-514338">
              <a:buFont typeface="+mj-lt"/>
              <a:buAutoNum type="arabicPeriod"/>
            </a:pPr>
            <a:r>
              <a:rPr lang="fr-FR" sz="2000" dirty="0">
                <a:latin typeface="Univers Condensed Light" panose="020B0306020202040204" pitchFamily="34" charset="0"/>
              </a:rPr>
              <a:t>Prises en charge</a:t>
            </a:r>
          </a:p>
          <a:p>
            <a:pPr marL="971538" lvl="1" indent="-514338">
              <a:buFont typeface="+mj-lt"/>
              <a:buAutoNum type="arabicPeriod"/>
            </a:pPr>
            <a:r>
              <a:rPr lang="fr-FR" sz="2000" dirty="0">
                <a:latin typeface="Univers Condensed Light" panose="020B0306020202040204" pitchFamily="34" charset="0"/>
              </a:rPr>
              <a:t>Cas particuliers (DV, R-P, Greffes préemptives)</a:t>
            </a:r>
          </a:p>
          <a:p>
            <a:pPr marL="514338" indent="-514338">
              <a:buFont typeface="+mj-lt"/>
              <a:buAutoNum type="arabicPeriod"/>
            </a:pPr>
            <a:r>
              <a:rPr lang="fr-FR" sz="2400" dirty="0">
                <a:latin typeface="Univers Condensed Light" panose="020B0306020202040204" pitchFamily="34" charset="0"/>
              </a:rPr>
              <a:t>Information des patients</a:t>
            </a:r>
          </a:p>
          <a:p>
            <a:pPr marL="514338" indent="-514338">
              <a:buFont typeface="+mj-lt"/>
              <a:buAutoNum type="arabicPeriod"/>
            </a:pPr>
            <a:r>
              <a:rPr lang="fr-FR" sz="2400" dirty="0">
                <a:latin typeface="Univers Condensed Light" panose="020B0306020202040204" pitchFamily="34" charset="0"/>
              </a:rPr>
              <a:t>Précautions au retour à domicile</a:t>
            </a:r>
          </a:p>
          <a:p>
            <a:pPr marL="514338" indent="-514338">
              <a:buFont typeface="+mj-lt"/>
              <a:buAutoNum type="arabicPeriod"/>
            </a:pPr>
            <a:r>
              <a:rPr lang="fr-FR" sz="2400" dirty="0">
                <a:latin typeface="Univers Condensed Light" panose="020B0306020202040204" pitchFamily="34" charset="0"/>
              </a:rPr>
              <a:t>Evaluation des résultats et évolution des recommandations en temps réel</a:t>
            </a:r>
          </a:p>
          <a:p>
            <a:pPr marL="514338" indent="-514338">
              <a:buFont typeface="+mj-lt"/>
              <a:buAutoNum type="arabicPeriod"/>
            </a:pPr>
            <a:endParaRPr lang="fr-FR" sz="2400" dirty="0">
              <a:latin typeface="Univers Condensed Light" panose="020B0306020202040204" pitchFamily="34" charset="0"/>
            </a:endParaRPr>
          </a:p>
          <a:p>
            <a:pPr marL="514338" indent="-514338">
              <a:buFont typeface="+mj-lt"/>
              <a:buAutoNum type="arabicPeriod"/>
            </a:pPr>
            <a:endParaRPr lang="fr-FR" sz="2400" dirty="0">
              <a:latin typeface="Univers Condensed Light" panose="020B0306020202040204" pitchFamily="34" charset="0"/>
            </a:endParaRPr>
          </a:p>
          <a:p>
            <a:pPr marL="514338" indent="-514338">
              <a:buFont typeface="+mj-lt"/>
              <a:buAutoNum type="arabicPeriod"/>
            </a:pPr>
            <a:endParaRPr lang="fr-FR" sz="2400" dirty="0">
              <a:latin typeface="Univers Condensed Light" panose="020B0306020202040204" pitchFamily="34" charset="0"/>
            </a:endParaRPr>
          </a:p>
          <a:p>
            <a:pPr marL="514338" indent="-514338">
              <a:buFont typeface="+mj-lt"/>
              <a:buAutoNum type="arabicPeriod"/>
            </a:pPr>
            <a:endParaRPr lang="fr-FR" sz="2400" dirty="0">
              <a:latin typeface="Univers Condensed Light" panose="020B0306020202040204" pitchFamily="34" charset="0"/>
            </a:endParaRPr>
          </a:p>
        </p:txBody>
      </p:sp>
      <p:cxnSp>
        <p:nvCxnSpPr>
          <p:cNvPr id="5" name="Connecteur droit 4">
            <a:extLst>
              <a:ext uri="{FF2B5EF4-FFF2-40B4-BE49-F238E27FC236}">
                <a16:creationId xmlns:a16="http://schemas.microsoft.com/office/drawing/2014/main" id="{C24145B7-67FE-1449-B6DC-081B7BDE819E}"/>
              </a:ext>
            </a:extLst>
          </p:cNvPr>
          <p:cNvCxnSpPr/>
          <p:nvPr/>
        </p:nvCxnSpPr>
        <p:spPr>
          <a:xfrm>
            <a:off x="4367808" y="1334009"/>
            <a:ext cx="0" cy="468052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5744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2285</Words>
  <Application>Microsoft Macintosh PowerPoint</Application>
  <PresentationFormat>Grand écran</PresentationFormat>
  <Paragraphs>223</Paragraphs>
  <Slides>36</Slides>
  <Notes>0</Notes>
  <HiddenSlides>11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Calibri Light</vt:lpstr>
      <vt:lpstr>Times New Roman</vt:lpstr>
      <vt:lpstr>Univers Condensed Light</vt:lpstr>
      <vt:lpstr>Thème Office</vt:lpstr>
      <vt:lpstr>Conditions de la reprise de l’activité de transplantation rénale</vt:lpstr>
      <vt:lpstr>Conditions épidémiques</vt:lpstr>
      <vt:lpstr>Courbe cumulative des patients IRCT COVID-19 (dialysés + transplantés) 09/05/2020</vt:lpstr>
      <vt:lpstr>Nombre de cas - &gt; des chiffres à prendre encore avec prudence</vt:lpstr>
      <vt:lpstr>Patients dialysés</vt:lpstr>
      <vt:lpstr>Registre SFT</vt:lpstr>
      <vt:lpstr>Prise en charge des cas chez les transplantés : à ce jour…</vt:lpstr>
      <vt:lpstr>Reprise de l’activité de transplantation après le 11 Mai 2020</vt:lpstr>
      <vt:lpstr>Recommandations (ABM) 12.05.2020</vt:lpstr>
      <vt:lpstr>Contexte</vt:lpstr>
      <vt:lpstr>1- Recommandations  sanitaires  nationales </vt:lpstr>
      <vt:lpstr>Conditions virologiques: receveur</vt:lpstr>
      <vt:lpstr>Conditions virologiques: donneur</vt:lpstr>
      <vt:lpstr>2-Reprise des prélèvements et de l’activité de greffe</vt:lpstr>
      <vt:lpstr>Check-list Agence de Biomédecine 11.05.2020</vt:lpstr>
      <vt:lpstr>3- Identification des patients devant bénéficier du redémarrage du programme de transplantation </vt:lpstr>
      <vt:lpstr>Estimation des facteurs de risque de formes graves de Covid</vt:lpstr>
      <vt:lpstr>Evaluation du rapport bénéfice/risque </vt:lpstr>
      <vt:lpstr>Mesures de protection</vt:lpstr>
      <vt:lpstr>Cas particuliers</vt:lpstr>
      <vt:lpstr>4-Information des patients</vt:lpstr>
      <vt:lpstr>Choix du patient…</vt:lpstr>
      <vt:lpstr>Précautions au retour à domicile</vt:lpstr>
      <vt:lpstr>5-Evaluation des résultats en temps réel</vt:lpstr>
      <vt:lpstr>Merci… Questions ?</vt:lpstr>
      <vt:lpstr>Prérequis  pour  la  reprise  de  I’activité de prélèvement de greffons  rénaux et de greffe rénale dans un établissement</vt:lpstr>
      <vt:lpstr>Autorisations locales </vt:lpstr>
      <vt:lpstr>Conditions logistiques hospitalières</vt:lpstr>
      <vt:lpstr>Etablissements préleveurs</vt:lpstr>
      <vt:lpstr>Choix du patient</vt:lpstr>
      <vt:lpstr>Données de la littérature: Infection Covid-19 chez les patients transplantés rénaux</vt:lpstr>
      <vt:lpstr>Annonce de la reprise</vt:lpstr>
      <vt:lpstr>En Pays de Loire</vt:lpstr>
      <vt:lpstr>Covid-19 chez les patients en attente et greffés par région</vt:lpstr>
      <vt:lpstr>Bulletin ABM au 11/05: patients greffés</vt:lpstr>
      <vt:lpstr>Bulletin ABM au 28/04: patients en attente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Conditions de la reprise de l’activité de transplantation rénale</dc:title>
  <dc:creator>B Moulin</dc:creator>
  <cp:lastModifiedBy>B Moulin</cp:lastModifiedBy>
  <cp:revision>5</cp:revision>
  <dcterms:created xsi:type="dcterms:W3CDTF">2020-05-12T13:21:06Z</dcterms:created>
  <dcterms:modified xsi:type="dcterms:W3CDTF">2020-05-12T14:35:59Z</dcterms:modified>
</cp:coreProperties>
</file>