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MAT Luc" initials="LF" lastIdx="2" clrIdx="0">
    <p:extLst>
      <p:ext uri="{19B8F6BF-5375-455C-9EA6-DF929625EA0E}">
        <p15:presenceInfo xmlns:p15="http://schemas.microsoft.com/office/powerpoint/2012/main" userId="S::u681231@chu-nancy.fr::c1ed1f0d-a2cd-4b04-a7fc-e940682f5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41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FFD2A5-A559-B825-F8ED-8815BAC12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D1E1AF-01E8-DAA2-3F7E-3B17CA110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4ABA40-1167-A3D4-29A1-F3C05DF6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DEBBDA-D36E-DAC5-F4CA-C8AF104E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198505-EA0F-5F01-B1F1-668670508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28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F7191-7085-7D26-5BE9-160AF511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BE4956-5EEB-0040-8DA1-F74AC718D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E3BB06-8356-6F96-C4D3-BAF47D3C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F8E4A6-2803-00B6-2A7C-A1869A7A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E30B9D-8E40-C0FA-3C3F-077DDC75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307CC5-7CE1-86FD-0950-4903727DA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16FBAB-526D-C24B-3EC7-2C17EE7FE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5B600-42EB-D2A6-6619-D6EFF4CA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0656D-950E-5737-863F-2B8626AD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6FFE21-99EB-F86D-4091-1AB915EE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45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C664F6-C01B-3828-56F6-BB585E54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1921FC-892C-F7DB-D1EF-93D5DD85E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1C16AF-D5BC-27A8-B0C5-A516ED3A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775025-43D8-8892-C13E-5BA1CFBF3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28053F-7B9D-4570-5212-8AE04E501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60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3C469-DFAD-F898-CC6A-1448D7C73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427E93-503B-DC97-DDE3-DE665D096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C1C0C-C2B9-F5D2-757B-BEB787A3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844E39-0397-E8E6-FC9E-D02B3C12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6CCEA2-7175-9656-269B-B479BAEC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5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182F3-176F-88B2-8BCB-D5826FDF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044F58-81B4-4B84-2431-41DBE50A1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8E7D35-0576-7DAD-9A56-1B5A120C7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949FC3-822B-AF31-9FC2-F8D7FC28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72E0EB-E0B7-FD9D-3076-622D358EF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D58EF-A871-4C0B-5A13-0B0BFB3C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80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E913E-83A6-3278-D8AD-8D5FADA0F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3A44F1-C5DB-8181-BABA-56ACAE0DB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B04668-F8EB-AFFC-7E39-451E48DED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DCF1DA-6065-B476-CCFA-07C1A73C1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AC6C48-D0C9-DA67-F4FF-F8F6475FC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1591DB-EDED-EE37-6EEE-007D151D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9172CC4-3ECE-8273-924D-FE524543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D708FD-9D81-9E48-DA04-F8771E5F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83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E95E6F-DC59-55A3-3DD8-93A89114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12C7CB-55BF-6CD9-863C-5D31C51BC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284C1B-531D-DD01-29E7-08D31BCE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393209-C561-1ACB-0C28-17C91670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13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CAB3272-CC7C-5212-4E4C-F89E96D2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64840A4-9804-128E-F708-1E273CDF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CD40C6-F218-F051-2A2E-73F42B58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88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884548-F097-8A7F-7786-179501EA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93F612-B6B6-DAF0-A609-A5298C0A2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2CF414-3E37-B5BE-4BBB-D550241F0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F8966-4AB4-C617-4D76-8F9BE2E6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B1D89C-7AC4-EDC8-8B26-101404FCF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A6156C-9499-8CC4-7E97-11BE8D34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63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60B074-CA1A-8CD5-60C1-13BE5CC6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0ACAA5-C2BA-838B-C4D1-8532E2E82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533BB2-1A4F-F5C7-923B-884CB765F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053981-762B-810D-B5A9-C3A9E273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F9F0C9-5671-5F38-7B8B-3C722165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4E294E-93A6-B281-CE7B-BC881A31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0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6657C6-0635-9448-A9E8-BC44189C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8227EA-AD8A-AE7C-3BB8-5F0F040D6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9EB7F-6EEB-AB04-898D-3FCC23B09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D7C9D-CA51-324C-9F22-4A834B48108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A31203-2466-E7AF-DE36-AA50A8B16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6BF732-285A-43AA-1E44-039A5AFB6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51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13">
            <a:extLst>
              <a:ext uri="{FF2B5EF4-FFF2-40B4-BE49-F238E27FC236}">
                <a16:creationId xmlns:a16="http://schemas.microsoft.com/office/drawing/2014/main" id="{A4B00A41-A524-BC47-8F4F-15155B76C2E3}"/>
              </a:ext>
            </a:extLst>
          </p:cNvPr>
          <p:cNvSpPr/>
          <p:nvPr/>
        </p:nvSpPr>
        <p:spPr>
          <a:xfrm>
            <a:off x="108402" y="906285"/>
            <a:ext cx="5890538" cy="5865433"/>
          </a:xfrm>
          <a:prstGeom prst="rect">
            <a:avLst/>
          </a:prstGeom>
          <a:solidFill>
            <a:srgbClr val="F2E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0" dirty="0"/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5DCCE936-A5E0-1F4C-8096-641D6DA1774A}"/>
              </a:ext>
            </a:extLst>
          </p:cNvPr>
          <p:cNvSpPr txBox="1"/>
          <p:nvPr/>
        </p:nvSpPr>
        <p:spPr>
          <a:xfrm>
            <a:off x="913873" y="1473104"/>
            <a:ext cx="50811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Pour qui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Patients </a:t>
            </a:r>
            <a:r>
              <a:rPr lang="en-US" sz="1600" dirty="0" err="1"/>
              <a:t>transplantés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Patients avec </a:t>
            </a:r>
            <a:r>
              <a:rPr lang="en-US" sz="1600" dirty="0" err="1"/>
              <a:t>maladie</a:t>
            </a:r>
            <a:r>
              <a:rPr lang="en-US" sz="1600" dirty="0"/>
              <a:t> </a:t>
            </a:r>
            <a:r>
              <a:rPr lang="en-US" sz="1600" dirty="0" err="1"/>
              <a:t>rénale</a:t>
            </a:r>
            <a:r>
              <a:rPr lang="en-US" sz="1600" dirty="0"/>
              <a:t>, </a:t>
            </a:r>
            <a:r>
              <a:rPr lang="en-US" sz="1600" dirty="0" err="1"/>
              <a:t>cardiaque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hépatique</a:t>
            </a:r>
            <a:r>
              <a:rPr lang="en-US" sz="1600" dirty="0"/>
              <a:t>, </a:t>
            </a:r>
            <a:r>
              <a:rPr lang="en-US" sz="1600" dirty="0" err="1"/>
              <a:t>immunodépression</a:t>
            </a:r>
            <a:r>
              <a:rPr lang="en-US" sz="1600" dirty="0"/>
              <a:t>, </a:t>
            </a:r>
            <a:r>
              <a:rPr lang="en-US" sz="1600" dirty="0" err="1"/>
              <a:t>diabète</a:t>
            </a:r>
            <a:r>
              <a:rPr lang="en-US" sz="1600" dirty="0"/>
              <a:t>, </a:t>
            </a:r>
            <a:r>
              <a:rPr lang="en-US" sz="1600" dirty="0" err="1"/>
              <a:t>obésité</a:t>
            </a:r>
            <a:r>
              <a:rPr lang="en-US" sz="1600" dirty="0"/>
              <a:t>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Entourage des patients </a:t>
            </a:r>
            <a:r>
              <a:rPr lang="en-US" sz="1600" dirty="0" err="1"/>
              <a:t>fragiles</a:t>
            </a:r>
            <a:r>
              <a:rPr lang="en-US" sz="1600" dirty="0"/>
              <a:t> et </a:t>
            </a:r>
            <a:r>
              <a:rPr lang="en-US" sz="1600" dirty="0" err="1"/>
              <a:t>soignants</a:t>
            </a:r>
            <a:endParaRPr lang="en-US" sz="1600" dirty="0"/>
          </a:p>
          <a:p>
            <a:endParaRPr lang="en-US" sz="1600" b="1" dirty="0"/>
          </a:p>
        </p:txBody>
      </p:sp>
      <p:pic>
        <p:nvPicPr>
          <p:cNvPr id="10" name="Picture 2" descr="Organe du cœur avec un remplissage uni">
            <a:extLst>
              <a:ext uri="{FF2B5EF4-FFF2-40B4-BE49-F238E27FC236}">
                <a16:creationId xmlns:a16="http://schemas.microsoft.com/office/drawing/2014/main" id="{6FC0A93C-3889-0644-82D8-3BC932A8E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0425779" y="198349"/>
            <a:ext cx="670841" cy="67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ángulo 15">
            <a:extLst>
              <a:ext uri="{FF2B5EF4-FFF2-40B4-BE49-F238E27FC236}">
                <a16:creationId xmlns:a16="http://schemas.microsoft.com/office/drawing/2014/main" id="{22BC1A5D-6D7C-634F-9C54-7D42B2067684}"/>
              </a:ext>
            </a:extLst>
          </p:cNvPr>
          <p:cNvSpPr/>
          <p:nvPr/>
        </p:nvSpPr>
        <p:spPr>
          <a:xfrm>
            <a:off x="6193063" y="2308179"/>
            <a:ext cx="5868712" cy="2496398"/>
          </a:xfrm>
          <a:prstGeom prst="rect">
            <a:avLst/>
          </a:prstGeom>
          <a:solidFill>
            <a:srgbClr val="FFD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C5B7258-842D-504A-B504-BABE28E20A94}"/>
              </a:ext>
            </a:extLst>
          </p:cNvPr>
          <p:cNvSpPr txBox="1"/>
          <p:nvPr/>
        </p:nvSpPr>
        <p:spPr>
          <a:xfrm>
            <a:off x="148369" y="263010"/>
            <a:ext cx="871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Mise à jour Covid-19 et patients transplantés d’organe</a:t>
            </a:r>
          </a:p>
        </p:txBody>
      </p:sp>
      <p:pic>
        <p:nvPicPr>
          <p:cNvPr id="26" name="Graphique 25" descr="Poumons avec un remplissage uni">
            <a:extLst>
              <a:ext uri="{FF2B5EF4-FFF2-40B4-BE49-F238E27FC236}">
                <a16:creationId xmlns:a16="http://schemas.microsoft.com/office/drawing/2014/main" id="{6FBCEC8E-BF70-7E43-815C-7486C28EE3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04636" y="153350"/>
            <a:ext cx="670842" cy="670842"/>
          </a:xfrm>
          <a:prstGeom prst="rect">
            <a:avLst/>
          </a:prstGeom>
        </p:spPr>
      </p:pic>
      <p:sp>
        <p:nvSpPr>
          <p:cNvPr id="27" name="TextBox 15">
            <a:extLst>
              <a:ext uri="{FF2B5EF4-FFF2-40B4-BE49-F238E27FC236}">
                <a16:creationId xmlns:a16="http://schemas.microsoft.com/office/drawing/2014/main" id="{83E092C3-F750-D34A-9C66-433C5DC94A54}"/>
              </a:ext>
            </a:extLst>
          </p:cNvPr>
          <p:cNvSpPr txBox="1"/>
          <p:nvPr/>
        </p:nvSpPr>
        <p:spPr>
          <a:xfrm>
            <a:off x="1247087" y="1016841"/>
            <a:ext cx="38179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Nouvelle </a:t>
            </a:r>
            <a:r>
              <a:rPr lang="en-US" b="1" dirty="0" err="1"/>
              <a:t>campagne</a:t>
            </a:r>
            <a:r>
              <a:rPr lang="en-US" b="1" dirty="0"/>
              <a:t> de vaccination</a:t>
            </a:r>
          </a:p>
        </p:txBody>
      </p:sp>
      <p:sp>
        <p:nvSpPr>
          <p:cNvPr id="32" name="TextBox 16">
            <a:extLst>
              <a:ext uri="{FF2B5EF4-FFF2-40B4-BE49-F238E27FC236}">
                <a16:creationId xmlns:a16="http://schemas.microsoft.com/office/drawing/2014/main" id="{4ADE6528-2B12-B248-8B29-D7EE7AE1D34A}"/>
              </a:ext>
            </a:extLst>
          </p:cNvPr>
          <p:cNvSpPr txBox="1"/>
          <p:nvPr/>
        </p:nvSpPr>
        <p:spPr>
          <a:xfrm>
            <a:off x="830449" y="2808479"/>
            <a:ext cx="51646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Quand</a:t>
            </a:r>
            <a:r>
              <a:rPr lang="en-US" sz="1600" b="1" dirty="0"/>
              <a:t> ?</a:t>
            </a:r>
          </a:p>
          <a:p>
            <a:r>
              <a:rPr lang="en-US" sz="1600" b="1" dirty="0"/>
              <a:t>6 </a:t>
            </a:r>
            <a:r>
              <a:rPr lang="en-US" sz="1600" b="1" dirty="0" err="1"/>
              <a:t>mois</a:t>
            </a:r>
            <a:r>
              <a:rPr lang="en-US" sz="1600" b="1" dirty="0"/>
              <a:t> après le dernier rappel </a:t>
            </a:r>
            <a:r>
              <a:rPr lang="en-US" sz="1600" b="1" dirty="0" err="1"/>
              <a:t>ou</a:t>
            </a:r>
            <a:r>
              <a:rPr lang="en-US" sz="1600" b="1" dirty="0"/>
              <a:t> la </a:t>
            </a:r>
            <a:r>
              <a:rPr lang="en-US" sz="1600" b="1" dirty="0" err="1"/>
              <a:t>dernière</a:t>
            </a:r>
            <a:r>
              <a:rPr lang="en-US" sz="1600" b="1" dirty="0"/>
              <a:t> infection Covid </a:t>
            </a:r>
            <a:r>
              <a:rPr lang="en-US" sz="1600" dirty="0"/>
              <a:t>(</a:t>
            </a:r>
            <a:r>
              <a:rPr lang="en-US" sz="1600" dirty="0" err="1"/>
              <a:t>possibilité</a:t>
            </a:r>
            <a:r>
              <a:rPr lang="en-US" sz="1600" dirty="0"/>
              <a:t> </a:t>
            </a:r>
            <a:r>
              <a:rPr lang="en-US" sz="1600" dirty="0" err="1"/>
              <a:t>à</a:t>
            </a:r>
            <a:r>
              <a:rPr lang="en-US" sz="1600" dirty="0"/>
              <a:t> </a:t>
            </a:r>
            <a:r>
              <a:rPr lang="en-US" sz="1600" dirty="0" err="1"/>
              <a:t>partir</a:t>
            </a:r>
            <a:r>
              <a:rPr lang="en-US" sz="1600" dirty="0"/>
              <a:t> de 3 </a:t>
            </a:r>
            <a:r>
              <a:rPr lang="en-US" sz="1600" dirty="0" err="1"/>
              <a:t>mois</a:t>
            </a:r>
            <a:r>
              <a:rPr lang="en-US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</a:t>
            </a:r>
            <a:r>
              <a:rPr lang="en-US" sz="1600" dirty="0" err="1"/>
              <a:t>partir</a:t>
            </a:r>
            <a:r>
              <a:rPr lang="en-US" sz="1600" dirty="0"/>
              <a:t> du 2 </a:t>
            </a:r>
            <a:r>
              <a:rPr lang="en-US" sz="1600" dirty="0" err="1"/>
              <a:t>octobre</a:t>
            </a:r>
            <a:r>
              <a:rPr lang="en-US" sz="1600" dirty="0"/>
              <a:t> pour le </a:t>
            </a:r>
            <a:r>
              <a:rPr lang="en-US" sz="1600" dirty="0" err="1"/>
              <a:t>vaccin</a:t>
            </a:r>
            <a:r>
              <a:rPr lang="en-US" sz="1600" dirty="0"/>
              <a:t> anti SARS Cov2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</a:t>
            </a:r>
            <a:r>
              <a:rPr lang="en-US" sz="1600" dirty="0" err="1"/>
              <a:t>partir</a:t>
            </a:r>
            <a:r>
              <a:rPr lang="en-US" sz="1600" dirty="0"/>
              <a:t> du 17 </a:t>
            </a:r>
            <a:r>
              <a:rPr lang="en-US" sz="1600" dirty="0" err="1"/>
              <a:t>octobre</a:t>
            </a:r>
            <a:r>
              <a:rPr lang="en-US" sz="1600" dirty="0"/>
              <a:t> pour la co-vaccination SARS CoV2 et grippe (2 </a:t>
            </a:r>
            <a:r>
              <a:rPr lang="en-US" sz="1600" dirty="0" err="1"/>
              <a:t>vaccins</a:t>
            </a:r>
            <a:r>
              <a:rPr lang="en-US" sz="1600" dirty="0"/>
              <a:t>, 2 sites </a:t>
            </a:r>
            <a:r>
              <a:rPr lang="en-US" sz="1600" dirty="0" err="1"/>
              <a:t>d’injection</a:t>
            </a:r>
            <a:r>
              <a:rPr lang="en-US" sz="1600" dirty="0"/>
              <a:t>, pas de </a:t>
            </a:r>
            <a:r>
              <a:rPr lang="en-US" sz="1600" dirty="0" err="1"/>
              <a:t>délai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injections </a:t>
            </a:r>
            <a:r>
              <a:rPr lang="en-US" sz="1600" dirty="0" err="1"/>
              <a:t>dissociées</a:t>
            </a:r>
            <a:r>
              <a:rPr lang="en-US" sz="1600" dirty="0"/>
              <a:t>)</a:t>
            </a:r>
          </a:p>
        </p:txBody>
      </p:sp>
      <p:pic>
        <p:nvPicPr>
          <p:cNvPr id="35" name="Graphique 34" descr="Seringue avec un remplissage uni">
            <a:extLst>
              <a:ext uri="{FF2B5EF4-FFF2-40B4-BE49-F238E27FC236}">
                <a16:creationId xmlns:a16="http://schemas.microsoft.com/office/drawing/2014/main" id="{6117A5AC-40ED-9A40-B787-8F28584353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025" y="4841154"/>
            <a:ext cx="785659" cy="785659"/>
          </a:xfrm>
          <a:prstGeom prst="rect">
            <a:avLst/>
          </a:prstGeom>
        </p:spPr>
      </p:pic>
      <p:sp>
        <p:nvSpPr>
          <p:cNvPr id="36" name="TextBox 15">
            <a:extLst>
              <a:ext uri="{FF2B5EF4-FFF2-40B4-BE49-F238E27FC236}">
                <a16:creationId xmlns:a16="http://schemas.microsoft.com/office/drawing/2014/main" id="{7EF40463-5FA1-3540-B129-CB1E7764A2FD}"/>
              </a:ext>
            </a:extLst>
          </p:cNvPr>
          <p:cNvSpPr txBox="1"/>
          <p:nvPr/>
        </p:nvSpPr>
        <p:spPr>
          <a:xfrm>
            <a:off x="6239484" y="2959173"/>
            <a:ext cx="577809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Patients </a:t>
            </a:r>
            <a:r>
              <a:rPr lang="en-US" sz="1600" dirty="0" err="1"/>
              <a:t>à</a:t>
            </a:r>
            <a:r>
              <a:rPr lang="en-US" sz="1600" dirty="0"/>
              <a:t> </a:t>
            </a:r>
            <a:r>
              <a:rPr lang="en-US" sz="1600" dirty="0" err="1"/>
              <a:t>risque</a:t>
            </a:r>
            <a:r>
              <a:rPr lang="fr-FR" sz="1600" i="1" dirty="0"/>
              <a:t>*</a:t>
            </a:r>
            <a:r>
              <a:rPr lang="en-US" sz="1600" dirty="0"/>
              <a:t> après </a:t>
            </a:r>
            <a:r>
              <a:rPr lang="en-US" sz="1600" dirty="0" err="1"/>
              <a:t>avoir</a:t>
            </a:r>
            <a:r>
              <a:rPr lang="en-US" sz="1600" dirty="0"/>
              <a:t> </a:t>
            </a:r>
            <a:r>
              <a:rPr lang="en-US" sz="1600" dirty="0" err="1"/>
              <a:t>évalué</a:t>
            </a:r>
            <a:r>
              <a:rPr lang="en-US" sz="1600" dirty="0"/>
              <a:t> la balance </a:t>
            </a:r>
            <a:r>
              <a:rPr lang="en-US" sz="1600" dirty="0" err="1"/>
              <a:t>bénéfices</a:t>
            </a:r>
            <a:r>
              <a:rPr lang="en-US" sz="1600" dirty="0"/>
              <a:t>/</a:t>
            </a:r>
            <a:r>
              <a:rPr lang="en-US" sz="1600" dirty="0" err="1"/>
              <a:t>risques</a:t>
            </a:r>
            <a:endParaRPr lang="en-US" sz="1600" dirty="0"/>
          </a:p>
          <a:p>
            <a:r>
              <a:rPr lang="fr-FR" sz="1600" u="sng" dirty="0"/>
              <a:t>A instaurer si possible avant J5 </a:t>
            </a:r>
            <a:endParaRPr lang="en-US" sz="16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1</a:t>
            </a:r>
            <a:r>
              <a:rPr lang="fr-FR" sz="1600" baseline="30000" dirty="0"/>
              <a:t>e</a:t>
            </a:r>
            <a:r>
              <a:rPr lang="fr-FR" sz="1600" dirty="0"/>
              <a:t> intention: </a:t>
            </a:r>
            <a:r>
              <a:rPr lang="fr-FR" sz="1600" dirty="0" err="1"/>
              <a:t>Paxlovid</a:t>
            </a:r>
            <a:r>
              <a:rPr lang="fr-FR" sz="1600" dirty="0"/>
              <a:t> 300+100 mg 2 fois/jour si DFG&gt;60 ml/min; 150+100 mg 2 fois/jour si DFG entre 30 et 60 ml/min pdt 5 jours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1600" dirty="0"/>
              <a:t>Attention aux interactions médicamenteuses (IS+++)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2e intention: Remdesivir IV 200 mg J1 </a:t>
            </a:r>
            <a:r>
              <a:rPr lang="en-US" sz="1600" dirty="0" err="1"/>
              <a:t>puis</a:t>
            </a:r>
            <a:r>
              <a:rPr lang="en-US" sz="1600" dirty="0"/>
              <a:t> 100 mg/j J2-J3</a:t>
            </a:r>
          </a:p>
        </p:txBody>
      </p:sp>
      <p:pic>
        <p:nvPicPr>
          <p:cNvPr id="1026" name="Picture 2" descr="Congrès de la Société Francophone de Transplantation (SFT) – Fondation du  rein">
            <a:extLst>
              <a:ext uri="{FF2B5EF4-FFF2-40B4-BE49-F238E27FC236}">
                <a16:creationId xmlns:a16="http://schemas.microsoft.com/office/drawing/2014/main" id="{9EAE6697-5D73-A743-996D-44B39A083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525" y="5826693"/>
            <a:ext cx="1953309" cy="105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cteur D'icône De Foie D'isolement Sur Le Fond Blanc, Concept De Logo De  Illustration de Vecteur - Illustration du conception, humain: 125789643">
            <a:extLst>
              <a:ext uri="{FF2B5EF4-FFF2-40B4-BE49-F238E27FC236}">
                <a16:creationId xmlns:a16="http://schemas.microsoft.com/office/drawing/2014/main" id="{17FD1655-FD9A-044D-B398-A2D0FE92F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193" y="61308"/>
            <a:ext cx="878439" cy="87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cône rein, style simple - vecteur stock | Crushpixel">
            <a:extLst>
              <a:ext uri="{FF2B5EF4-FFF2-40B4-BE49-F238E27FC236}">
                <a16:creationId xmlns:a16="http://schemas.microsoft.com/office/drawing/2014/main" id="{BE1BE487-25ED-104C-B8BD-1910D5629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911" y="207147"/>
            <a:ext cx="670841" cy="67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15">
            <a:extLst>
              <a:ext uri="{FF2B5EF4-FFF2-40B4-BE49-F238E27FC236}">
                <a16:creationId xmlns:a16="http://schemas.microsoft.com/office/drawing/2014/main" id="{D2C1EC6F-EA98-3248-A378-E47D01AA8A17}"/>
              </a:ext>
            </a:extLst>
          </p:cNvPr>
          <p:cNvSpPr txBox="1"/>
          <p:nvPr/>
        </p:nvSpPr>
        <p:spPr>
          <a:xfrm>
            <a:off x="865231" y="4626878"/>
            <a:ext cx="5286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Quels</a:t>
            </a:r>
            <a:r>
              <a:rPr lang="en-US" sz="1600" b="1" dirty="0"/>
              <a:t> </a:t>
            </a:r>
            <a:r>
              <a:rPr lang="en-US" sz="1600" b="1" dirty="0" err="1"/>
              <a:t>vaccins</a:t>
            </a:r>
            <a:r>
              <a:rPr lang="en-US" sz="1600" b="1" dirty="0"/>
              <a:t> ?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Pfizer monovalent XBB1.5. (30ug IM) </a:t>
            </a:r>
            <a:r>
              <a:rPr lang="en-US" sz="1600" dirty="0" err="1"/>
              <a:t>seul</a:t>
            </a:r>
            <a:r>
              <a:rPr lang="en-US" sz="1600" dirty="0"/>
              <a:t> disponible </a:t>
            </a:r>
            <a:r>
              <a:rPr lang="en-US" sz="1600" dirty="0" err="1"/>
              <a:t>en</a:t>
            </a:r>
            <a:r>
              <a:rPr lang="en-US" sz="1600" dirty="0"/>
              <a:t> 2023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i="1" dirty="0"/>
              <a:t>Moderna </a:t>
            </a:r>
            <a:r>
              <a:rPr lang="en-US" sz="1600" dirty="0"/>
              <a:t>monovalent</a:t>
            </a:r>
            <a:r>
              <a:rPr lang="en-US" sz="1600" i="1" dirty="0"/>
              <a:t> XBB.1.5 (5</a:t>
            </a:r>
            <a:r>
              <a:rPr lang="en-US" sz="1600" dirty="0"/>
              <a:t>0ug) </a:t>
            </a:r>
            <a:r>
              <a:rPr lang="en-US" sz="1600" i="1" dirty="0"/>
              <a:t>non disponible </a:t>
            </a:r>
            <a:endParaRPr lang="en-US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i="1" dirty="0"/>
              <a:t>Novavax XBB.1.5. non disponible</a:t>
            </a:r>
          </a:p>
        </p:txBody>
      </p:sp>
      <p:pic>
        <p:nvPicPr>
          <p:cNvPr id="3" name="Picture 4" descr="Symbole Pharmacie Banque d'images et photos libres de droit - iStock">
            <a:extLst>
              <a:ext uri="{FF2B5EF4-FFF2-40B4-BE49-F238E27FC236}">
                <a16:creationId xmlns:a16="http://schemas.microsoft.com/office/drawing/2014/main" id="{FB7CCAEC-2BC4-BE46-8C4F-8D46A84F7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88" y="5983080"/>
            <a:ext cx="702796" cy="70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15">
            <a:extLst>
              <a:ext uri="{FF2B5EF4-FFF2-40B4-BE49-F238E27FC236}">
                <a16:creationId xmlns:a16="http://schemas.microsoft.com/office/drawing/2014/main" id="{A1B91A64-C7A3-FB43-BA9C-70FB783CE00D}"/>
              </a:ext>
            </a:extLst>
          </p:cNvPr>
          <p:cNvSpPr txBox="1"/>
          <p:nvPr/>
        </p:nvSpPr>
        <p:spPr>
          <a:xfrm>
            <a:off x="880036" y="5922345"/>
            <a:ext cx="2270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Où</a:t>
            </a:r>
            <a:r>
              <a:rPr lang="en-US" sz="1600" b="1" dirty="0"/>
              <a:t>  se faire </a:t>
            </a:r>
            <a:r>
              <a:rPr lang="en-US" sz="1600" b="1" dirty="0" err="1"/>
              <a:t>vacciner</a:t>
            </a:r>
            <a:r>
              <a:rPr lang="en-US" sz="1600" b="1" dirty="0"/>
              <a:t> ?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 err="1"/>
              <a:t>Pharmacie</a:t>
            </a:r>
            <a:endParaRPr lang="en-US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 err="1"/>
              <a:t>Médecin</a:t>
            </a:r>
            <a:r>
              <a:rPr lang="en-US" sz="1600" dirty="0"/>
              <a:t> </a:t>
            </a:r>
            <a:r>
              <a:rPr lang="en-US" sz="1600" dirty="0" err="1"/>
              <a:t>traitant</a:t>
            </a:r>
            <a:endParaRPr lang="en-US" sz="1600" dirty="0"/>
          </a:p>
        </p:txBody>
      </p:sp>
      <p:sp>
        <p:nvSpPr>
          <p:cNvPr id="44" name="Rectángulo 15">
            <a:extLst>
              <a:ext uri="{FF2B5EF4-FFF2-40B4-BE49-F238E27FC236}">
                <a16:creationId xmlns:a16="http://schemas.microsoft.com/office/drawing/2014/main" id="{8F736F63-155F-3741-A4E3-EE84276830FC}"/>
              </a:ext>
            </a:extLst>
          </p:cNvPr>
          <p:cNvSpPr/>
          <p:nvPr/>
        </p:nvSpPr>
        <p:spPr>
          <a:xfrm>
            <a:off x="6189963" y="4933496"/>
            <a:ext cx="5958956" cy="9286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xtBox 15">
            <a:extLst>
              <a:ext uri="{FF2B5EF4-FFF2-40B4-BE49-F238E27FC236}">
                <a16:creationId xmlns:a16="http://schemas.microsoft.com/office/drawing/2014/main" id="{27360999-49BB-D141-9F66-DD384BB22A3E}"/>
              </a:ext>
            </a:extLst>
          </p:cNvPr>
          <p:cNvSpPr txBox="1"/>
          <p:nvPr/>
        </p:nvSpPr>
        <p:spPr>
          <a:xfrm>
            <a:off x="6239484" y="4973296"/>
            <a:ext cx="5724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600" dirty="0" err="1"/>
              <a:t>Maintien</a:t>
            </a:r>
            <a:r>
              <a:rPr lang="en-US" sz="1600" dirty="0"/>
              <a:t> des </a:t>
            </a:r>
            <a:r>
              <a:rPr lang="en-US" sz="1600" dirty="0" err="1"/>
              <a:t>gestes</a:t>
            </a:r>
            <a:r>
              <a:rPr lang="en-US" sz="1600" dirty="0"/>
              <a:t> </a:t>
            </a:r>
            <a:r>
              <a:rPr lang="en-US" sz="1600" dirty="0" err="1"/>
              <a:t>barrière</a:t>
            </a:r>
            <a:endParaRPr lang="en-US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Port du masque, FFP2 dans les </a:t>
            </a:r>
            <a:r>
              <a:rPr lang="en-US" sz="1600" dirty="0" err="1"/>
              <a:t>lieux</a:t>
            </a:r>
            <a:r>
              <a:rPr lang="en-US" sz="1600" dirty="0"/>
              <a:t> clos, les </a:t>
            </a:r>
            <a:r>
              <a:rPr lang="en-US" sz="1600" dirty="0" err="1"/>
              <a:t>hôpitaux</a:t>
            </a:r>
            <a:r>
              <a:rPr lang="en-US" sz="1600" dirty="0"/>
              <a:t> et les transports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commun</a:t>
            </a:r>
            <a:endParaRPr lang="en-US" sz="1600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AF9FEE0-BC6E-5D43-AC11-B0E8BC9C9B1F}"/>
              </a:ext>
            </a:extLst>
          </p:cNvPr>
          <p:cNvSpPr txBox="1"/>
          <p:nvPr/>
        </p:nvSpPr>
        <p:spPr>
          <a:xfrm>
            <a:off x="9002783" y="6391058"/>
            <a:ext cx="1079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Nov</a:t>
            </a:r>
            <a:r>
              <a:rPr lang="fr-FR" dirty="0"/>
              <a:t> 2023</a:t>
            </a:r>
          </a:p>
        </p:txBody>
      </p:sp>
      <p:pic>
        <p:nvPicPr>
          <p:cNvPr id="2" name="Graphique 1" descr="Calendrier mensuel avec un remplissage uni">
            <a:extLst>
              <a:ext uri="{FF2B5EF4-FFF2-40B4-BE49-F238E27FC236}">
                <a16:creationId xmlns:a16="http://schemas.microsoft.com/office/drawing/2014/main" id="{31D2480A-5DD4-14AD-6781-4F08D2EFDD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25620" y="3027207"/>
            <a:ext cx="711332" cy="711332"/>
          </a:xfrm>
          <a:prstGeom prst="rect">
            <a:avLst/>
          </a:prstGeom>
        </p:spPr>
      </p:pic>
      <p:pic>
        <p:nvPicPr>
          <p:cNvPr id="7" name="Espace réservé du contenu 30" descr="Groupe d’hommes avec un remplissage uni">
            <a:extLst>
              <a:ext uri="{FF2B5EF4-FFF2-40B4-BE49-F238E27FC236}">
                <a16:creationId xmlns:a16="http://schemas.microsoft.com/office/drawing/2014/main" id="{9472F078-8A35-A642-9C7F-CF98AA85122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2971" y="1555042"/>
            <a:ext cx="794208" cy="794208"/>
          </a:xfrm>
          <a:prstGeom prst="rect">
            <a:avLst/>
          </a:prstGeom>
        </p:spPr>
      </p:pic>
      <p:sp>
        <p:nvSpPr>
          <p:cNvPr id="4" name="TextBox 15">
            <a:extLst>
              <a:ext uri="{FF2B5EF4-FFF2-40B4-BE49-F238E27FC236}">
                <a16:creationId xmlns:a16="http://schemas.microsoft.com/office/drawing/2014/main" id="{EBA6D617-09E6-B579-31B0-D04694B6885C}"/>
              </a:ext>
            </a:extLst>
          </p:cNvPr>
          <p:cNvSpPr txBox="1"/>
          <p:nvPr/>
        </p:nvSpPr>
        <p:spPr>
          <a:xfrm>
            <a:off x="6916281" y="1045150"/>
            <a:ext cx="512458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Encourager les patients à faire </a:t>
            </a:r>
            <a:r>
              <a:rPr lang="fr-FR" sz="1600" u="sng" dirty="0"/>
              <a:t>rapidement</a:t>
            </a:r>
            <a:r>
              <a:rPr lang="fr-FR" sz="1600" dirty="0"/>
              <a:t> une PCR ou un test antigénique en cas de symptômes</a:t>
            </a:r>
            <a:endParaRPr lang="en-US" sz="1600" dirty="0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F987519D-B589-0783-5F74-46AA4E2CC5D4}"/>
              </a:ext>
            </a:extLst>
          </p:cNvPr>
          <p:cNvSpPr txBox="1"/>
          <p:nvPr/>
        </p:nvSpPr>
        <p:spPr>
          <a:xfrm>
            <a:off x="6947175" y="1617282"/>
            <a:ext cx="510185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Encourager les patients à prévenir </a:t>
            </a:r>
            <a:r>
              <a:rPr lang="fr-FR" sz="1600" u="sng" dirty="0"/>
              <a:t>rapidement (dans les 5 jours)</a:t>
            </a:r>
            <a:r>
              <a:rPr lang="fr-FR" sz="1600" dirty="0"/>
              <a:t> leur centre de suivi en cas de positivité du test</a:t>
            </a:r>
            <a:endParaRPr lang="en-US" sz="1600" dirty="0"/>
          </a:p>
        </p:txBody>
      </p:sp>
      <p:pic>
        <p:nvPicPr>
          <p:cNvPr id="8" name="Graphique 7" descr="Téléphone avec un remplissage uni">
            <a:extLst>
              <a:ext uri="{FF2B5EF4-FFF2-40B4-BE49-F238E27FC236}">
                <a16:creationId xmlns:a16="http://schemas.microsoft.com/office/drawing/2014/main" id="{9141E37F-FBBA-4454-7ACD-F36D291DED4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151391" y="1625573"/>
            <a:ext cx="618714" cy="618714"/>
          </a:xfrm>
          <a:prstGeom prst="rect">
            <a:avLst/>
          </a:prstGeom>
        </p:spPr>
      </p:pic>
      <p:pic>
        <p:nvPicPr>
          <p:cNvPr id="11" name="Picture 18" descr="Tube à essai - Icônes éducation gratuites">
            <a:extLst>
              <a:ext uri="{FF2B5EF4-FFF2-40B4-BE49-F238E27FC236}">
                <a16:creationId xmlns:a16="http://schemas.microsoft.com/office/drawing/2014/main" id="{C5D6A3AC-9118-E0DD-4BEB-61623F61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010" y="1015478"/>
            <a:ext cx="610095" cy="6100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DD249F8-9CEC-991A-B2DA-AAA72DA5A097}"/>
              </a:ext>
            </a:extLst>
          </p:cNvPr>
          <p:cNvSpPr txBox="1"/>
          <p:nvPr/>
        </p:nvSpPr>
        <p:spPr>
          <a:xfrm>
            <a:off x="7842678" y="2382137"/>
            <a:ext cx="2838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 err="1"/>
              <a:t>En</a:t>
            </a:r>
            <a:r>
              <a:rPr lang="en-US" sz="1800" b="1" dirty="0"/>
              <a:t> </a:t>
            </a:r>
            <a:r>
              <a:rPr lang="en-US" sz="1800" b="1" dirty="0" err="1"/>
              <a:t>cas</a:t>
            </a:r>
            <a:r>
              <a:rPr lang="en-US" sz="1800" b="1" dirty="0"/>
              <a:t> </a:t>
            </a:r>
            <a:r>
              <a:rPr lang="en-US" sz="1800" b="1" dirty="0" err="1"/>
              <a:t>d’infection</a:t>
            </a:r>
            <a:r>
              <a:rPr lang="en-US" sz="1800" b="1" dirty="0"/>
              <a:t> Covid-19</a:t>
            </a:r>
            <a:endParaRPr lang="ro-RO" sz="1800" b="1" dirty="0"/>
          </a:p>
        </p:txBody>
      </p:sp>
      <p:sp>
        <p:nvSpPr>
          <p:cNvPr id="17" name="Rectángulo 14">
            <a:extLst>
              <a:ext uri="{FF2B5EF4-FFF2-40B4-BE49-F238E27FC236}">
                <a16:creationId xmlns:a16="http://schemas.microsoft.com/office/drawing/2014/main" id="{344D1055-D207-8F2D-88D6-A5305D1E30E2}"/>
              </a:ext>
            </a:extLst>
          </p:cNvPr>
          <p:cNvSpPr/>
          <p:nvPr/>
        </p:nvSpPr>
        <p:spPr>
          <a:xfrm>
            <a:off x="6151391" y="965180"/>
            <a:ext cx="5915294" cy="1285388"/>
          </a:xfrm>
          <a:prstGeom prst="rect">
            <a:avLst/>
          </a:prstGeom>
          <a:solidFill>
            <a:srgbClr val="027B8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/>
          </a:p>
        </p:txBody>
      </p:sp>
      <p:pic>
        <p:nvPicPr>
          <p:cNvPr id="16" name="Graphique 15" descr="Covid-19 avec un remplissage uni">
            <a:extLst>
              <a:ext uri="{FF2B5EF4-FFF2-40B4-BE49-F238E27FC236}">
                <a16:creationId xmlns:a16="http://schemas.microsoft.com/office/drawing/2014/main" id="{8F086D53-52F5-A393-EE77-6500EDD05C5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151391" y="2309185"/>
            <a:ext cx="718022" cy="718022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71CB0F5-83F8-53C6-DE42-AECC010486AF}"/>
              </a:ext>
            </a:extLst>
          </p:cNvPr>
          <p:cNvSpPr txBox="1"/>
          <p:nvPr/>
        </p:nvSpPr>
        <p:spPr>
          <a:xfrm>
            <a:off x="6169515" y="5991083"/>
            <a:ext cx="195330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i="1" dirty="0"/>
              <a:t>* Non répondeurs au vaccin, facteurs de risque, critères cliniques</a:t>
            </a:r>
          </a:p>
        </p:txBody>
      </p:sp>
    </p:spTree>
    <p:extLst>
      <p:ext uri="{BB962C8B-B14F-4D97-AF65-F5344CB8AC3E}">
        <p14:creationId xmlns:p14="http://schemas.microsoft.com/office/powerpoint/2010/main" val="229773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289</Words>
  <Application>Microsoft Macintosh PowerPoint</Application>
  <PresentationFormat>Grand écran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caillard ohlmann</dc:creator>
  <cp:lastModifiedBy>sophie caillard ohlmann</cp:lastModifiedBy>
  <cp:revision>6</cp:revision>
  <dcterms:created xsi:type="dcterms:W3CDTF">2023-09-25T17:39:05Z</dcterms:created>
  <dcterms:modified xsi:type="dcterms:W3CDTF">2023-11-22T06:19:09Z</dcterms:modified>
</cp:coreProperties>
</file>