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4" r:id="rId9"/>
    <p:sldId id="265" r:id="rId10"/>
    <p:sldId id="271" r:id="rId11"/>
    <p:sldId id="272" r:id="rId12"/>
  </p:sldIdLst>
  <p:sldSz cx="18288000" cy="10287000"/>
  <p:notesSz cx="6858000" cy="9144000"/>
  <p:embeddedFontLst>
    <p:embeddedFont>
      <p:font typeface="Open Sans" panose="020B0606030504020204" pitchFamily="34" charset="0"/>
      <p:regular r:id="rId13"/>
    </p:embeddedFont>
    <p:embeddedFont>
      <p:font typeface="Open Sans Bold" panose="020B0806030504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4172"/>
            <a:ext cx="18288000" cy="10551172"/>
          </a:xfrm>
          <a:custGeom>
            <a:avLst/>
            <a:gdLst/>
            <a:ahLst/>
            <a:cxnLst/>
            <a:rect l="l" t="t" r="r" b="b"/>
            <a:pathLst>
              <a:path w="18288000" h="10551172">
                <a:moveTo>
                  <a:pt x="0" y="0"/>
                </a:moveTo>
                <a:lnTo>
                  <a:pt x="18288000" y="0"/>
                </a:lnTo>
                <a:lnTo>
                  <a:pt x="18288000" y="10551172"/>
                </a:lnTo>
                <a:lnTo>
                  <a:pt x="0" y="105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5" b="-19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9259" y="5011414"/>
            <a:ext cx="13299422" cy="4439673"/>
            <a:chOff x="0" y="0"/>
            <a:chExt cx="3502728" cy="11692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2728" cy="1169297"/>
            </a:xfrm>
            <a:custGeom>
              <a:avLst/>
              <a:gdLst/>
              <a:ahLst/>
              <a:cxnLst/>
              <a:rect l="l" t="t" r="r" b="b"/>
              <a:pathLst>
                <a:path w="3502728" h="1169297">
                  <a:moveTo>
                    <a:pt x="0" y="0"/>
                  </a:moveTo>
                  <a:lnTo>
                    <a:pt x="3502728" y="0"/>
                  </a:lnTo>
                  <a:lnTo>
                    <a:pt x="3502728" y="1169297"/>
                  </a:lnTo>
                  <a:lnTo>
                    <a:pt x="0" y="1169297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02728" cy="1207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72667" y="6146983"/>
            <a:ext cx="4652605" cy="18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9"/>
              </a:lnSpc>
            </a:pPr>
            <a:r>
              <a:rPr lang="en-US" sz="10999">
                <a:solidFill>
                  <a:srgbClr val="868CC6"/>
                </a:solidFill>
                <a:latin typeface="Open Sans Bold"/>
              </a:rPr>
              <a:t>BILAN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38E7FC-087D-544C-DE3B-9FC7AD5D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4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167E5D-2F38-6D78-32B5-BB4BA183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6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51172"/>
          </a:xfrm>
          <a:custGeom>
            <a:avLst/>
            <a:gdLst/>
            <a:ahLst/>
            <a:cxnLst/>
            <a:rect l="l" t="t" r="r" b="b"/>
            <a:pathLst>
              <a:path w="18288000" h="10551172">
                <a:moveTo>
                  <a:pt x="0" y="0"/>
                </a:moveTo>
                <a:lnTo>
                  <a:pt x="18288000" y="0"/>
                </a:lnTo>
                <a:lnTo>
                  <a:pt x="18288000" y="10551172"/>
                </a:lnTo>
                <a:lnTo>
                  <a:pt x="0" y="105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5" b="-19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41981" y="-205994"/>
            <a:ext cx="13299422" cy="10757165"/>
            <a:chOff x="0" y="0"/>
            <a:chExt cx="3502728" cy="2833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2728" cy="2833163"/>
            </a:xfrm>
            <a:custGeom>
              <a:avLst/>
              <a:gdLst/>
              <a:ahLst/>
              <a:cxnLst/>
              <a:rect l="l" t="t" r="r" b="b"/>
              <a:pathLst>
                <a:path w="3502728" h="2833163">
                  <a:moveTo>
                    <a:pt x="0" y="0"/>
                  </a:moveTo>
                  <a:lnTo>
                    <a:pt x="3502728" y="0"/>
                  </a:lnTo>
                  <a:lnTo>
                    <a:pt x="3502728" y="2833163"/>
                  </a:lnTo>
                  <a:lnTo>
                    <a:pt x="0" y="2833163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02728" cy="2871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48078" y="0"/>
            <a:ext cx="15439922" cy="13048878"/>
            <a:chOff x="0" y="0"/>
            <a:chExt cx="4066481" cy="3436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6481" cy="3436741"/>
            </a:xfrm>
            <a:custGeom>
              <a:avLst/>
              <a:gdLst/>
              <a:ahLst/>
              <a:cxnLst/>
              <a:rect l="l" t="t" r="r" b="b"/>
              <a:pathLst>
                <a:path w="4066481" h="3436741">
                  <a:moveTo>
                    <a:pt x="0" y="0"/>
                  </a:moveTo>
                  <a:lnTo>
                    <a:pt x="4066481" y="0"/>
                  </a:lnTo>
                  <a:lnTo>
                    <a:pt x="4066481" y="3436741"/>
                  </a:lnTo>
                  <a:lnTo>
                    <a:pt x="0" y="3436741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066481" cy="3474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46359" y="8991644"/>
            <a:ext cx="1030264" cy="1138413"/>
          </a:xfrm>
          <a:custGeom>
            <a:avLst/>
            <a:gdLst/>
            <a:ahLst/>
            <a:cxnLst/>
            <a:rect l="l" t="t" r="r" b="b"/>
            <a:pathLst>
              <a:path w="1030264" h="1138413">
                <a:moveTo>
                  <a:pt x="0" y="0"/>
                </a:moveTo>
                <a:lnTo>
                  <a:pt x="1030264" y="0"/>
                </a:lnTo>
                <a:lnTo>
                  <a:pt x="1030264" y="1138414"/>
                </a:lnTo>
                <a:lnTo>
                  <a:pt x="0" y="113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47133" y="-409517"/>
            <a:ext cx="20382265" cy="13605162"/>
          </a:xfrm>
          <a:custGeom>
            <a:avLst/>
            <a:gdLst/>
            <a:ahLst/>
            <a:cxnLst/>
            <a:rect l="l" t="t" r="r" b="b"/>
            <a:pathLst>
              <a:path w="20382265" h="13605162">
                <a:moveTo>
                  <a:pt x="0" y="0"/>
                </a:moveTo>
                <a:lnTo>
                  <a:pt x="20382266" y="0"/>
                </a:lnTo>
                <a:lnTo>
                  <a:pt x="20382266" y="13605162"/>
                </a:lnTo>
                <a:lnTo>
                  <a:pt x="0" y="136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15200" y="2972407"/>
            <a:ext cx="3657600" cy="1513332"/>
          </a:xfrm>
          <a:custGeom>
            <a:avLst/>
            <a:gdLst/>
            <a:ahLst/>
            <a:cxnLst/>
            <a:rect l="l" t="t" r="r" b="b"/>
            <a:pathLst>
              <a:path w="3657600" h="1513332">
                <a:moveTo>
                  <a:pt x="0" y="0"/>
                </a:moveTo>
                <a:lnTo>
                  <a:pt x="3657600" y="0"/>
                </a:lnTo>
                <a:lnTo>
                  <a:pt x="3657600" y="1513332"/>
                </a:lnTo>
                <a:lnTo>
                  <a:pt x="0" y="1513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13930" y="4942939"/>
            <a:ext cx="14460141" cy="18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9"/>
              </a:lnSpc>
            </a:pPr>
            <a:r>
              <a:rPr lang="en-US" sz="10999">
                <a:solidFill>
                  <a:srgbClr val="868CC6"/>
                </a:solidFill>
                <a:latin typeface="Open Sans Bold"/>
              </a:rPr>
              <a:t>BILAN INSCRIPTIONS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0293" y="0"/>
            <a:ext cx="19927998" cy="11391158"/>
            <a:chOff x="0" y="0"/>
            <a:chExt cx="5248526" cy="3000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526" cy="3000140"/>
            </a:xfrm>
            <a:custGeom>
              <a:avLst/>
              <a:gdLst/>
              <a:ahLst/>
              <a:cxnLst/>
              <a:rect l="l" t="t" r="r" b="b"/>
              <a:pathLst>
                <a:path w="5248526" h="3000140">
                  <a:moveTo>
                    <a:pt x="0" y="0"/>
                  </a:moveTo>
                  <a:lnTo>
                    <a:pt x="5248526" y="0"/>
                  </a:lnTo>
                  <a:lnTo>
                    <a:pt x="5248526" y="3000140"/>
                  </a:lnTo>
                  <a:lnTo>
                    <a:pt x="0" y="3000140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526" cy="3038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98035" y="481908"/>
            <a:ext cx="2597062" cy="1074535"/>
          </a:xfrm>
          <a:custGeom>
            <a:avLst/>
            <a:gdLst/>
            <a:ahLst/>
            <a:cxnLst/>
            <a:rect l="l" t="t" r="r" b="b"/>
            <a:pathLst>
              <a:path w="2597062" h="1074535">
                <a:moveTo>
                  <a:pt x="0" y="0"/>
                </a:moveTo>
                <a:lnTo>
                  <a:pt x="2597063" y="0"/>
                </a:lnTo>
                <a:lnTo>
                  <a:pt x="2597063" y="1074534"/>
                </a:lnTo>
                <a:lnTo>
                  <a:pt x="0" y="107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935" y="8884805"/>
            <a:ext cx="925778" cy="1022959"/>
          </a:xfrm>
          <a:custGeom>
            <a:avLst/>
            <a:gdLst/>
            <a:ahLst/>
            <a:cxnLst/>
            <a:rect l="l" t="t" r="r" b="b"/>
            <a:pathLst>
              <a:path w="925778" h="1022959">
                <a:moveTo>
                  <a:pt x="0" y="0"/>
                </a:moveTo>
                <a:lnTo>
                  <a:pt x="925778" y="0"/>
                </a:lnTo>
                <a:lnTo>
                  <a:pt x="925778" y="1022959"/>
                </a:lnTo>
                <a:lnTo>
                  <a:pt x="0" y="102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773" y="1899911"/>
            <a:ext cx="9027418" cy="88172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29934" y="277813"/>
            <a:ext cx="15834266" cy="129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868CC6"/>
                </a:solidFill>
                <a:latin typeface="Open Sans Bold"/>
              </a:rPr>
              <a:t>ÉVOLUTION DES INSCRIPTIONS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6455" y="1994217"/>
            <a:ext cx="86480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Open Sans"/>
              </a:rPr>
              <a:t>Evolution des inscriptions au 1er Forum (Ex Universités d’Eté)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1394258" y="3843209"/>
          <a:ext cx="6109290" cy="5553074"/>
        </p:xfrm>
        <a:graphic>
          <a:graphicData uri="http://schemas.openxmlformats.org/drawingml/2006/table">
            <a:tbl>
              <a:tblPr/>
              <a:tblGrid>
                <a:gridCol w="319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7214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Open Sans Bold"/>
                        </a:rPr>
                        <a:t>Années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Open Sans Bold"/>
                        </a:rPr>
                        <a:t>Nombre d’inscriptions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172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2020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97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172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2021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182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172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2022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161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172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137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3172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"/>
                        </a:rPr>
                        <a:t>166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0293" y="0"/>
            <a:ext cx="19927998" cy="11391158"/>
            <a:chOff x="0" y="0"/>
            <a:chExt cx="5248526" cy="3000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526" cy="3000140"/>
            </a:xfrm>
            <a:custGeom>
              <a:avLst/>
              <a:gdLst/>
              <a:ahLst/>
              <a:cxnLst/>
              <a:rect l="l" t="t" r="r" b="b"/>
              <a:pathLst>
                <a:path w="5248526" h="3000140">
                  <a:moveTo>
                    <a:pt x="0" y="0"/>
                  </a:moveTo>
                  <a:lnTo>
                    <a:pt x="5248526" y="0"/>
                  </a:lnTo>
                  <a:lnTo>
                    <a:pt x="5248526" y="3000140"/>
                  </a:lnTo>
                  <a:lnTo>
                    <a:pt x="0" y="3000140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526" cy="3038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225926" y="248386"/>
            <a:ext cx="2597062" cy="1074535"/>
          </a:xfrm>
          <a:custGeom>
            <a:avLst/>
            <a:gdLst/>
            <a:ahLst/>
            <a:cxnLst/>
            <a:rect l="l" t="t" r="r" b="b"/>
            <a:pathLst>
              <a:path w="2597062" h="1074535">
                <a:moveTo>
                  <a:pt x="0" y="0"/>
                </a:moveTo>
                <a:lnTo>
                  <a:pt x="2597063" y="0"/>
                </a:lnTo>
                <a:lnTo>
                  <a:pt x="2597063" y="1074534"/>
                </a:lnTo>
                <a:lnTo>
                  <a:pt x="0" y="107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37" y="1052210"/>
            <a:ext cx="7104852" cy="5235440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848256" y="2357441"/>
          <a:ext cx="6109290" cy="6918323"/>
        </p:xfrm>
        <a:graphic>
          <a:graphicData uri="http://schemas.openxmlformats.org/drawingml/2006/table">
            <a:tbl>
              <a:tblPr/>
              <a:tblGrid>
                <a:gridCol w="319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53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Open Sans Bold"/>
                        </a:rPr>
                        <a:t>Catégorie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Open Sans Bold"/>
                        </a:rPr>
                        <a:t>Nombre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3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Membre SFNDT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34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3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Non membre SFNDT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30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101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IPA, IDE, internes, - de 30 ans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28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3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Invité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3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Intervenant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53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Exposant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</a:rPr>
                        <a:t>37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53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Open Sans Bold"/>
                        </a:rPr>
                        <a:t>TOTAL =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Open Sans Bold"/>
                        </a:rPr>
                        <a:t>166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3554047" y="67787"/>
            <a:ext cx="14800628" cy="129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868CC6"/>
                </a:solidFill>
                <a:latin typeface="Open Sans Bold"/>
              </a:rPr>
              <a:t>RÉPARTITION DES INSCRITS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24205" y="5759453"/>
            <a:ext cx="3130302" cy="52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68">
                <a:solidFill>
                  <a:srgbClr val="767FBD"/>
                </a:solidFill>
                <a:latin typeface="Open Sans Bold"/>
              </a:rPr>
              <a:t>Mode d’exercice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519" y="6073493"/>
            <a:ext cx="4973672" cy="44198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214499" y="6459391"/>
            <a:ext cx="1407104" cy="47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</a:rPr>
              <a:t>Centre de santé</a:t>
            </a:r>
          </a:p>
          <a:p>
            <a:pPr algn="ctr">
              <a:lnSpc>
                <a:spcPts val="1889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</a:rPr>
              <a:t> 5.3%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CEF6DF5-BF9A-0615-6F8A-31351926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7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631" y="-246104"/>
            <a:ext cx="19927998" cy="11391158"/>
            <a:chOff x="0" y="0"/>
            <a:chExt cx="5248526" cy="3000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526" cy="3000140"/>
            </a:xfrm>
            <a:custGeom>
              <a:avLst/>
              <a:gdLst/>
              <a:ahLst/>
              <a:cxnLst/>
              <a:rect l="l" t="t" r="r" b="b"/>
              <a:pathLst>
                <a:path w="5248526" h="3000140">
                  <a:moveTo>
                    <a:pt x="0" y="0"/>
                  </a:moveTo>
                  <a:lnTo>
                    <a:pt x="5248526" y="0"/>
                  </a:lnTo>
                  <a:lnTo>
                    <a:pt x="5248526" y="3000140"/>
                  </a:lnTo>
                  <a:lnTo>
                    <a:pt x="0" y="3000140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526" cy="3038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935" y="8884805"/>
            <a:ext cx="925778" cy="1022959"/>
          </a:xfrm>
          <a:custGeom>
            <a:avLst/>
            <a:gdLst/>
            <a:ahLst/>
            <a:cxnLst/>
            <a:rect l="l" t="t" r="r" b="b"/>
            <a:pathLst>
              <a:path w="925778" h="1022959">
                <a:moveTo>
                  <a:pt x="0" y="0"/>
                </a:moveTo>
                <a:lnTo>
                  <a:pt x="925778" y="0"/>
                </a:lnTo>
                <a:lnTo>
                  <a:pt x="925778" y="1022959"/>
                </a:lnTo>
                <a:lnTo>
                  <a:pt x="0" y="1022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4570427" y="505028"/>
            <a:ext cx="2597062" cy="1074535"/>
          </a:xfrm>
          <a:custGeom>
            <a:avLst/>
            <a:gdLst/>
            <a:ahLst/>
            <a:cxnLst/>
            <a:rect l="l" t="t" r="r" b="b"/>
            <a:pathLst>
              <a:path w="2597062" h="1074535">
                <a:moveTo>
                  <a:pt x="0" y="0"/>
                </a:moveTo>
                <a:lnTo>
                  <a:pt x="2597062" y="0"/>
                </a:lnTo>
                <a:lnTo>
                  <a:pt x="2597062" y="1074534"/>
                </a:lnTo>
                <a:lnTo>
                  <a:pt x="0" y="107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549971" y="2847887"/>
            <a:ext cx="6966687" cy="660611"/>
            <a:chOff x="0" y="0"/>
            <a:chExt cx="1834848" cy="173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EDB3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49971" y="5869005"/>
            <a:ext cx="6966687" cy="660611"/>
            <a:chOff x="0" y="0"/>
            <a:chExt cx="1834848" cy="1739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EDB3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57193" y="3545064"/>
            <a:ext cx="6966687" cy="1499994"/>
            <a:chOff x="0" y="0"/>
            <a:chExt cx="1834848" cy="3950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34847" cy="395060"/>
            </a:xfrm>
            <a:custGeom>
              <a:avLst/>
              <a:gdLst/>
              <a:ahLst/>
              <a:cxnLst/>
              <a:rect l="l" t="t" r="r" b="b"/>
              <a:pathLst>
                <a:path w="1834847" h="395060">
                  <a:moveTo>
                    <a:pt x="0" y="0"/>
                  </a:moveTo>
                  <a:lnTo>
                    <a:pt x="1834847" y="0"/>
                  </a:lnTo>
                  <a:lnTo>
                    <a:pt x="1834847" y="395060"/>
                  </a:lnTo>
                  <a:lnTo>
                    <a:pt x="0" y="395060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834848" cy="461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Bold"/>
                </a:rPr>
                <a:t>143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57193" y="6577241"/>
            <a:ext cx="6966687" cy="1499994"/>
            <a:chOff x="0" y="0"/>
            <a:chExt cx="1834848" cy="3950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4847" cy="395060"/>
            </a:xfrm>
            <a:custGeom>
              <a:avLst/>
              <a:gdLst/>
              <a:ahLst/>
              <a:cxnLst/>
              <a:rect l="l" t="t" r="r" b="b"/>
              <a:pathLst>
                <a:path w="1834847" h="395060">
                  <a:moveTo>
                    <a:pt x="0" y="0"/>
                  </a:moveTo>
                  <a:lnTo>
                    <a:pt x="1834847" y="0"/>
                  </a:lnTo>
                  <a:lnTo>
                    <a:pt x="1834847" y="395060"/>
                  </a:lnTo>
                  <a:lnTo>
                    <a:pt x="0" y="395060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834848" cy="461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Open Sans Bold"/>
                </a:rPr>
                <a:t>129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6713" y="2301126"/>
            <a:ext cx="6583679" cy="658367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476" t="-62605" r="-109829" b="-373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7024614" y="277813"/>
            <a:ext cx="11263386" cy="129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868CC6"/>
                </a:solidFill>
                <a:latin typeface="Open Sans Bold"/>
              </a:rPr>
              <a:t>PRÉSENTS PAR JOUR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57193" y="2838151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767FBD"/>
                </a:solidFill>
                <a:latin typeface="Open Sans Bold"/>
              </a:rPr>
              <a:t>Jeudi 04 avril 2024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95368" y="5871114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767FBD"/>
                </a:solidFill>
                <a:latin typeface="Open Sans Bold"/>
              </a:rPr>
              <a:t>Vendredi 05 avril 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0293" y="0"/>
            <a:ext cx="19927998" cy="11391158"/>
            <a:chOff x="0" y="0"/>
            <a:chExt cx="5248526" cy="3000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526" cy="3000140"/>
            </a:xfrm>
            <a:custGeom>
              <a:avLst/>
              <a:gdLst/>
              <a:ahLst/>
              <a:cxnLst/>
              <a:rect l="l" t="t" r="r" b="b"/>
              <a:pathLst>
                <a:path w="5248526" h="3000140">
                  <a:moveTo>
                    <a:pt x="0" y="0"/>
                  </a:moveTo>
                  <a:lnTo>
                    <a:pt x="5248526" y="0"/>
                  </a:lnTo>
                  <a:lnTo>
                    <a:pt x="5248526" y="3000140"/>
                  </a:lnTo>
                  <a:lnTo>
                    <a:pt x="0" y="3000140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526" cy="3038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3396607" y="512770"/>
            <a:ext cx="2597062" cy="1074535"/>
          </a:xfrm>
          <a:custGeom>
            <a:avLst/>
            <a:gdLst/>
            <a:ahLst/>
            <a:cxnLst/>
            <a:rect l="l" t="t" r="r" b="b"/>
            <a:pathLst>
              <a:path w="2597062" h="1074535">
                <a:moveTo>
                  <a:pt x="0" y="0"/>
                </a:moveTo>
                <a:lnTo>
                  <a:pt x="2597062" y="0"/>
                </a:lnTo>
                <a:lnTo>
                  <a:pt x="2597062" y="1074534"/>
                </a:lnTo>
                <a:lnTo>
                  <a:pt x="0" y="107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935" y="8884805"/>
            <a:ext cx="925778" cy="1022959"/>
          </a:xfrm>
          <a:custGeom>
            <a:avLst/>
            <a:gdLst/>
            <a:ahLst/>
            <a:cxnLst/>
            <a:rect l="l" t="t" r="r" b="b"/>
            <a:pathLst>
              <a:path w="925778" h="1022959">
                <a:moveTo>
                  <a:pt x="0" y="0"/>
                </a:moveTo>
                <a:lnTo>
                  <a:pt x="925778" y="0"/>
                </a:lnTo>
                <a:lnTo>
                  <a:pt x="925778" y="1022959"/>
                </a:lnTo>
                <a:lnTo>
                  <a:pt x="0" y="102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47851" y="2695590"/>
            <a:ext cx="6966687" cy="2999989"/>
            <a:chOff x="0" y="0"/>
            <a:chExt cx="1834848" cy="7901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022244" y="277813"/>
            <a:ext cx="12265756" cy="129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868CC6"/>
                </a:solidFill>
                <a:latin typeface="Open Sans Bold"/>
              </a:rPr>
              <a:t>PRÉSENTS PAR SESSION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887813" y="2695590"/>
            <a:ext cx="6966687" cy="2999989"/>
            <a:chOff x="0" y="0"/>
            <a:chExt cx="1834848" cy="790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87813" y="6742477"/>
            <a:ext cx="6966687" cy="2999989"/>
            <a:chOff x="0" y="0"/>
            <a:chExt cx="1834848" cy="7901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47851" y="6742477"/>
            <a:ext cx="6966687" cy="2999989"/>
            <a:chOff x="0" y="0"/>
            <a:chExt cx="1834848" cy="7901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35438" y="2849472"/>
            <a:ext cx="6675894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Session 1 : Des grossesses différentes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47851" y="2849472"/>
            <a:ext cx="682129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Session 2 : Complications vasculo-rénales de la grossesse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33209" y="7032361"/>
            <a:ext cx="6675894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Session 3 :  La santé rénale des femmes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93247" y="7032361"/>
            <a:ext cx="6675894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Session 4 : Impact sur le couple de la maladie chronique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23684" y="4924425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EDB30"/>
                </a:solidFill>
                <a:latin typeface="Open Sans Bold"/>
              </a:rPr>
              <a:t>100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93247" y="4924425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EDB30"/>
                </a:solidFill>
                <a:latin typeface="Open Sans Bold"/>
              </a:rPr>
              <a:t>102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-752634" y="2034979"/>
            <a:ext cx="6966687" cy="660611"/>
            <a:chOff x="0" y="0"/>
            <a:chExt cx="1834848" cy="17398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EDB3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-1028984" y="2025242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767FBD"/>
                </a:solidFill>
                <a:latin typeface="Open Sans Bold"/>
              </a:rPr>
              <a:t>Jeudi 04 avril 2024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-752634" y="6075515"/>
            <a:ext cx="6966687" cy="660611"/>
            <a:chOff x="0" y="0"/>
            <a:chExt cx="1834848" cy="17398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EDB3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-607237" y="6077625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767FBD"/>
                </a:solidFill>
                <a:latin typeface="Open Sans Bold"/>
              </a:rPr>
              <a:t>Vendredi 05 avril 2024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33209" y="9056242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EDB30"/>
                </a:solidFill>
                <a:latin typeface="Open Sans Bold"/>
              </a:rPr>
              <a:t>72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093247" y="9103096"/>
            <a:ext cx="66758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EDB30"/>
                </a:solidFill>
                <a:latin typeface="Open Sans Bold"/>
              </a:rPr>
              <a:t>91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51172"/>
          </a:xfrm>
          <a:custGeom>
            <a:avLst/>
            <a:gdLst/>
            <a:ahLst/>
            <a:cxnLst/>
            <a:rect l="l" t="t" r="r" b="b"/>
            <a:pathLst>
              <a:path w="18288000" h="10551172">
                <a:moveTo>
                  <a:pt x="0" y="0"/>
                </a:moveTo>
                <a:lnTo>
                  <a:pt x="18288000" y="0"/>
                </a:lnTo>
                <a:lnTo>
                  <a:pt x="18288000" y="10551172"/>
                </a:lnTo>
                <a:lnTo>
                  <a:pt x="0" y="105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5" b="-19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41981" y="-205994"/>
            <a:ext cx="13299422" cy="10757165"/>
            <a:chOff x="0" y="0"/>
            <a:chExt cx="3502728" cy="2833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2728" cy="2833163"/>
            </a:xfrm>
            <a:custGeom>
              <a:avLst/>
              <a:gdLst/>
              <a:ahLst/>
              <a:cxnLst/>
              <a:rect l="l" t="t" r="r" b="b"/>
              <a:pathLst>
                <a:path w="3502728" h="2833163">
                  <a:moveTo>
                    <a:pt x="0" y="0"/>
                  </a:moveTo>
                  <a:lnTo>
                    <a:pt x="3502728" y="0"/>
                  </a:lnTo>
                  <a:lnTo>
                    <a:pt x="3502728" y="2833163"/>
                  </a:lnTo>
                  <a:lnTo>
                    <a:pt x="0" y="2833163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02728" cy="2871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88578" y="-205994"/>
            <a:ext cx="13299422" cy="11905878"/>
            <a:chOff x="0" y="0"/>
            <a:chExt cx="3502728" cy="31357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2728" cy="3135704"/>
            </a:xfrm>
            <a:custGeom>
              <a:avLst/>
              <a:gdLst/>
              <a:ahLst/>
              <a:cxnLst/>
              <a:rect l="l" t="t" r="r" b="b"/>
              <a:pathLst>
                <a:path w="3502728" h="3135704">
                  <a:moveTo>
                    <a:pt x="0" y="0"/>
                  </a:moveTo>
                  <a:lnTo>
                    <a:pt x="3502728" y="0"/>
                  </a:lnTo>
                  <a:lnTo>
                    <a:pt x="3502728" y="3135704"/>
                  </a:lnTo>
                  <a:lnTo>
                    <a:pt x="0" y="3135704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02728" cy="3173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46359" y="8991644"/>
            <a:ext cx="1030264" cy="1138413"/>
          </a:xfrm>
          <a:custGeom>
            <a:avLst/>
            <a:gdLst/>
            <a:ahLst/>
            <a:cxnLst/>
            <a:rect l="l" t="t" r="r" b="b"/>
            <a:pathLst>
              <a:path w="1030264" h="1138413">
                <a:moveTo>
                  <a:pt x="0" y="0"/>
                </a:moveTo>
                <a:lnTo>
                  <a:pt x="1030264" y="0"/>
                </a:lnTo>
                <a:lnTo>
                  <a:pt x="1030264" y="1138414"/>
                </a:lnTo>
                <a:lnTo>
                  <a:pt x="0" y="113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4132" y="-205994"/>
            <a:ext cx="20548315" cy="12863855"/>
          </a:xfrm>
          <a:custGeom>
            <a:avLst/>
            <a:gdLst/>
            <a:ahLst/>
            <a:cxnLst/>
            <a:rect l="l" t="t" r="r" b="b"/>
            <a:pathLst>
              <a:path w="20548315" h="12863855">
                <a:moveTo>
                  <a:pt x="0" y="0"/>
                </a:moveTo>
                <a:lnTo>
                  <a:pt x="20548314" y="0"/>
                </a:lnTo>
                <a:lnTo>
                  <a:pt x="20548314" y="12863855"/>
                </a:lnTo>
                <a:lnTo>
                  <a:pt x="0" y="12863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t="-3312" b="-331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15200" y="2709263"/>
            <a:ext cx="3657600" cy="1513332"/>
          </a:xfrm>
          <a:custGeom>
            <a:avLst/>
            <a:gdLst/>
            <a:ahLst/>
            <a:cxnLst/>
            <a:rect l="l" t="t" r="r" b="b"/>
            <a:pathLst>
              <a:path w="3657600" h="1513332">
                <a:moveTo>
                  <a:pt x="0" y="0"/>
                </a:moveTo>
                <a:lnTo>
                  <a:pt x="3657600" y="0"/>
                </a:lnTo>
                <a:lnTo>
                  <a:pt x="3657600" y="1513332"/>
                </a:lnTo>
                <a:lnTo>
                  <a:pt x="0" y="1513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88334" y="4567428"/>
            <a:ext cx="13511332" cy="18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9"/>
              </a:lnSpc>
            </a:pPr>
            <a:r>
              <a:rPr lang="en-US" sz="10999">
                <a:solidFill>
                  <a:srgbClr val="868CC6"/>
                </a:solidFill>
                <a:latin typeface="Open Sans Bold"/>
              </a:rPr>
              <a:t>BILAN PROMOTION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-827856"/>
            <a:ext cx="1364132" cy="12863855"/>
          </a:xfrm>
          <a:custGeom>
            <a:avLst/>
            <a:gdLst/>
            <a:ahLst/>
            <a:cxnLst/>
            <a:rect l="l" t="t" r="r" b="b"/>
            <a:pathLst>
              <a:path w="1364132" h="12863855">
                <a:moveTo>
                  <a:pt x="0" y="0"/>
                </a:moveTo>
                <a:lnTo>
                  <a:pt x="1364132" y="0"/>
                </a:lnTo>
                <a:lnTo>
                  <a:pt x="1364132" y="12863854"/>
                </a:lnTo>
                <a:lnTo>
                  <a:pt x="0" y="12863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t="-3312" r="-1406329" b="-3312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999" y="0"/>
            <a:ext cx="19927998" cy="11391158"/>
            <a:chOff x="0" y="0"/>
            <a:chExt cx="5248526" cy="3000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526" cy="3000140"/>
            </a:xfrm>
            <a:custGeom>
              <a:avLst/>
              <a:gdLst/>
              <a:ahLst/>
              <a:cxnLst/>
              <a:rect l="l" t="t" r="r" b="b"/>
              <a:pathLst>
                <a:path w="5248526" h="3000140">
                  <a:moveTo>
                    <a:pt x="0" y="0"/>
                  </a:moveTo>
                  <a:lnTo>
                    <a:pt x="5248526" y="0"/>
                  </a:lnTo>
                  <a:lnTo>
                    <a:pt x="5248526" y="3000140"/>
                  </a:lnTo>
                  <a:lnTo>
                    <a:pt x="0" y="3000140"/>
                  </a:lnTo>
                  <a:close/>
                </a:path>
              </a:pathLst>
            </a:custGeom>
            <a:solidFill>
              <a:srgbClr val="F0EF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526" cy="3038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</a:pPr>
              <a:endParaRPr/>
            </a:p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935" y="8884805"/>
            <a:ext cx="925778" cy="1022959"/>
          </a:xfrm>
          <a:custGeom>
            <a:avLst/>
            <a:gdLst/>
            <a:ahLst/>
            <a:cxnLst/>
            <a:rect l="l" t="t" r="r" b="b"/>
            <a:pathLst>
              <a:path w="925778" h="1022959">
                <a:moveTo>
                  <a:pt x="0" y="0"/>
                </a:moveTo>
                <a:lnTo>
                  <a:pt x="925778" y="0"/>
                </a:lnTo>
                <a:lnTo>
                  <a:pt x="925778" y="1022959"/>
                </a:lnTo>
                <a:lnTo>
                  <a:pt x="0" y="1022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8064544" y="614120"/>
            <a:ext cx="2597062" cy="1074535"/>
          </a:xfrm>
          <a:custGeom>
            <a:avLst/>
            <a:gdLst/>
            <a:ahLst/>
            <a:cxnLst/>
            <a:rect l="l" t="t" r="r" b="b"/>
            <a:pathLst>
              <a:path w="2597062" h="1074535">
                <a:moveTo>
                  <a:pt x="0" y="0"/>
                </a:moveTo>
                <a:lnTo>
                  <a:pt x="2597062" y="0"/>
                </a:lnTo>
                <a:lnTo>
                  <a:pt x="2597062" y="1074535"/>
                </a:lnTo>
                <a:lnTo>
                  <a:pt x="0" y="1074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6881" y="2857645"/>
            <a:ext cx="14152832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#1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Les inscriptions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sont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ouvertes </a:t>
            </a:r>
          </a:p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#2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Découvrez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le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programme</a:t>
            </a:r>
            <a:endParaRPr lang="en-US" sz="2399" dirty="0">
              <a:solidFill>
                <a:srgbClr val="767FBD"/>
              </a:solidFill>
              <a:latin typeface="Open Sans Bold"/>
            </a:endParaRPr>
          </a:p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#3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Inscrivez-vous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avant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changement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de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tarif</a:t>
            </a:r>
            <a:endParaRPr lang="en-US" sz="2399" dirty="0">
              <a:solidFill>
                <a:srgbClr val="767FBD"/>
              </a:solidFill>
              <a:latin typeface="Open Sans Bold"/>
            </a:endParaRPr>
          </a:p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#4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Relance inscription +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programme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</a:p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#5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Relance inscription +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programme</a:t>
            </a:r>
            <a:endParaRPr lang="en-US" sz="2399" dirty="0">
              <a:solidFill>
                <a:srgbClr val="767FBD"/>
              </a:solidFill>
              <a:latin typeface="Open Sans Bold"/>
            </a:endParaRPr>
          </a:p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#6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Préparer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votre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venue et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dernière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ligne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droite pour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vous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inscrire</a:t>
            </a:r>
            <a:endParaRPr lang="en-US" sz="2399" dirty="0">
              <a:solidFill>
                <a:srgbClr val="767FBD"/>
              </a:solidFill>
              <a:latin typeface="Open Sans Bold"/>
            </a:endParaRPr>
          </a:p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#7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E-mailing post-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congrès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: </a:t>
            </a:r>
            <a:r>
              <a:rPr lang="en-US" sz="2399" dirty="0" err="1">
                <a:solidFill>
                  <a:srgbClr val="767FBD"/>
                </a:solidFill>
                <a:latin typeface="Open Sans Bold"/>
              </a:rPr>
              <a:t>remerciements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, replay, save the date 2025</a:t>
            </a:r>
          </a:p>
          <a:p>
            <a:pPr algn="l">
              <a:lnSpc>
                <a:spcPts val="3359"/>
              </a:lnSpc>
            </a:pPr>
            <a:r>
              <a:rPr lang="en-US" sz="2399" dirty="0">
                <a:solidFill>
                  <a:srgbClr val="CEDB30"/>
                </a:solidFill>
                <a:latin typeface="Open Sans Bold"/>
              </a:rPr>
              <a:t>News #8 :</a:t>
            </a:r>
            <a:r>
              <a:rPr lang="en-US" sz="2399" dirty="0">
                <a:solidFill>
                  <a:srgbClr val="767FBD"/>
                </a:solidFill>
                <a:latin typeface="Open Sans Bold"/>
              </a:rPr>
              <a:t> Replay disponible + Save the date 2025</a:t>
            </a:r>
            <a:r>
              <a:rPr lang="en-US" sz="2399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485883" y="6770769"/>
            <a:ext cx="7970019" cy="737923"/>
            <a:chOff x="0" y="0"/>
            <a:chExt cx="2099100" cy="1943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9100" cy="194350"/>
            </a:xfrm>
            <a:custGeom>
              <a:avLst/>
              <a:gdLst/>
              <a:ahLst/>
              <a:cxnLst/>
              <a:rect l="l" t="t" r="r" b="b"/>
              <a:pathLst>
                <a:path w="2099100" h="194350">
                  <a:moveTo>
                    <a:pt x="0" y="0"/>
                  </a:moveTo>
                  <a:lnTo>
                    <a:pt x="2099100" y="0"/>
                  </a:lnTo>
                  <a:lnTo>
                    <a:pt x="2099100" y="194350"/>
                  </a:lnTo>
                  <a:lnTo>
                    <a:pt x="0" y="194350"/>
                  </a:lnTo>
                  <a:close/>
                </a:path>
              </a:pathLst>
            </a:custGeom>
            <a:solidFill>
              <a:srgbClr val="CEDB30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099100" cy="25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767FBD"/>
                  </a:solidFill>
                  <a:latin typeface="Open Sans Bold"/>
                </a:rPr>
                <a:t>STATISTIQUES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173867" y="386273"/>
            <a:ext cx="6120884" cy="129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868CC6"/>
                </a:solidFill>
                <a:latin typeface="Open Sans Bold"/>
              </a:rPr>
              <a:t>PROMOTION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007717"/>
            <a:ext cx="8973408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CEDB30"/>
                </a:solidFill>
                <a:latin typeface="Open Sans Bold"/>
              </a:rPr>
              <a:t>8 newsletters entre Janvier et Avril</a:t>
            </a:r>
          </a:p>
        </p:txBody>
      </p:sp>
      <p:sp>
        <p:nvSpPr>
          <p:cNvPr id="13" name="TextBox 13"/>
          <p:cNvSpPr txBox="1"/>
          <p:nvPr/>
        </p:nvSpPr>
        <p:spPr>
          <a:xfrm rot="5400000">
            <a:off x="450082" y="3226199"/>
            <a:ext cx="10118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38012" y="2857645"/>
            <a:ext cx="981376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11/01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01/02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26/02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14/03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26/03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02/04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08/04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868CC6"/>
                </a:solidFill>
                <a:latin typeface="Open Sans Bold"/>
              </a:rPr>
              <a:t>25/04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485883" y="7508693"/>
            <a:ext cx="7970019" cy="2399071"/>
            <a:chOff x="0" y="0"/>
            <a:chExt cx="2099100" cy="6318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99100" cy="631854"/>
            </a:xfrm>
            <a:custGeom>
              <a:avLst/>
              <a:gdLst/>
              <a:ahLst/>
              <a:cxnLst/>
              <a:rect l="l" t="t" r="r" b="b"/>
              <a:pathLst>
                <a:path w="2099100" h="631854">
                  <a:moveTo>
                    <a:pt x="0" y="0"/>
                  </a:moveTo>
                  <a:lnTo>
                    <a:pt x="2099100" y="0"/>
                  </a:lnTo>
                  <a:lnTo>
                    <a:pt x="2099100" y="631854"/>
                  </a:lnTo>
                  <a:lnTo>
                    <a:pt x="0" y="631854"/>
                  </a:lnTo>
                  <a:close/>
                </a:path>
              </a:pathLst>
            </a:custGeom>
            <a:solidFill>
              <a:srgbClr val="767FB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099100" cy="698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756842" y="7731759"/>
            <a:ext cx="6966687" cy="152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Open Sans Bold"/>
              </a:rPr>
              <a:t>Taux d’ouverture : 35,8 % 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Open Sans Bold"/>
              </a:rPr>
              <a:t>Taux de clics : 2,8 %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Open Sans Bold"/>
              </a:rPr>
              <a:t>Taux de réactivité : 7,8 %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Personnalisé</PresentationFormat>
  <Paragraphs>75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Open Sans Bold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Débrief Forum SFNDT</dc:title>
  <dc:creator>DMC OVERCOME</dc:creator>
  <cp:lastModifiedBy>Caroline Tesniere</cp:lastModifiedBy>
  <cp:revision>5</cp:revision>
  <dcterms:created xsi:type="dcterms:W3CDTF">2006-08-16T00:00:00Z</dcterms:created>
  <dcterms:modified xsi:type="dcterms:W3CDTF">2024-09-06T13:11:39Z</dcterms:modified>
  <dc:identifier>DAGCeOeZMcA</dc:identifier>
</cp:coreProperties>
</file>