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69" r:id="rId19"/>
  </p:sldIdLst>
  <p:sldSz cx="18288000" cy="10287000"/>
  <p:notesSz cx="6858000" cy="9144000"/>
  <p:embeddedFontLst>
    <p:embeddedFont>
      <p:font typeface="Helvetica World Bold" pitchFamily="2" charset="0"/>
      <p:regular r:id="rId20"/>
    </p:embeddedFont>
    <p:embeddedFont>
      <p:font typeface="Open Sans" panose="020B0606030504020204" pitchFamily="34" charset="0"/>
      <p:regular r:id="rId21"/>
      <p:bold r:id="rId22"/>
      <p:italic r:id="rId23"/>
      <p:boldItalic r:id="rId24"/>
    </p:embeddedFont>
    <p:embeddedFont>
      <p:font typeface="Open Sans Bold" panose="020B0806030504020204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D927"/>
    <a:srgbClr val="67C5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117278" y="5129213"/>
            <a:ext cx="8170722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8644982" y="2953809"/>
            <a:ext cx="10040128" cy="4350806"/>
          </a:xfrm>
          <a:custGeom>
            <a:avLst/>
            <a:gdLst/>
            <a:ahLst/>
            <a:cxnLst/>
            <a:rect l="l" t="t" r="r" b="b"/>
            <a:pathLst>
              <a:path w="10040128" h="4350806">
                <a:moveTo>
                  <a:pt x="0" y="0"/>
                </a:moveTo>
                <a:lnTo>
                  <a:pt x="10040128" y="0"/>
                </a:lnTo>
                <a:lnTo>
                  <a:pt x="10040128" y="4350807"/>
                </a:lnTo>
                <a:lnTo>
                  <a:pt x="0" y="4350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821" b="-949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4" name="Group 4"/>
          <p:cNvGrpSpPr/>
          <p:nvPr/>
        </p:nvGrpSpPr>
        <p:grpSpPr>
          <a:xfrm>
            <a:off x="8872497" y="2922878"/>
            <a:ext cx="9415503" cy="4102928"/>
            <a:chOff x="0" y="0"/>
            <a:chExt cx="2479803" cy="10806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79803" cy="1080607"/>
            </a:xfrm>
            <a:custGeom>
              <a:avLst/>
              <a:gdLst/>
              <a:ahLst/>
              <a:cxnLst/>
              <a:rect l="l" t="t" r="r" b="b"/>
              <a:pathLst>
                <a:path w="2479803" h="1080607">
                  <a:moveTo>
                    <a:pt x="4111" y="0"/>
                  </a:moveTo>
                  <a:lnTo>
                    <a:pt x="2475692" y="0"/>
                  </a:lnTo>
                  <a:cubicBezTo>
                    <a:pt x="2476783" y="0"/>
                    <a:pt x="2477828" y="433"/>
                    <a:pt x="2478599" y="1204"/>
                  </a:cubicBezTo>
                  <a:cubicBezTo>
                    <a:pt x="2479370" y="1975"/>
                    <a:pt x="2479803" y="3021"/>
                    <a:pt x="2479803" y="4111"/>
                  </a:cubicBezTo>
                  <a:lnTo>
                    <a:pt x="2479803" y="1076495"/>
                  </a:lnTo>
                  <a:cubicBezTo>
                    <a:pt x="2479803" y="1077586"/>
                    <a:pt x="2479370" y="1078631"/>
                    <a:pt x="2478599" y="1079402"/>
                  </a:cubicBezTo>
                  <a:cubicBezTo>
                    <a:pt x="2477828" y="1080173"/>
                    <a:pt x="2476783" y="1080607"/>
                    <a:pt x="2475692" y="1080607"/>
                  </a:cubicBezTo>
                  <a:lnTo>
                    <a:pt x="4111" y="1080607"/>
                  </a:lnTo>
                  <a:cubicBezTo>
                    <a:pt x="3021" y="1080607"/>
                    <a:pt x="1975" y="1080173"/>
                    <a:pt x="1204" y="1079402"/>
                  </a:cubicBezTo>
                  <a:cubicBezTo>
                    <a:pt x="433" y="1078631"/>
                    <a:pt x="0" y="1077586"/>
                    <a:pt x="0" y="1076495"/>
                  </a:cubicBezTo>
                  <a:lnTo>
                    <a:pt x="0" y="4111"/>
                  </a:lnTo>
                  <a:cubicBezTo>
                    <a:pt x="0" y="3021"/>
                    <a:pt x="433" y="1975"/>
                    <a:pt x="1204" y="1204"/>
                  </a:cubicBezTo>
                  <a:cubicBezTo>
                    <a:pt x="1975" y="433"/>
                    <a:pt x="3021" y="0"/>
                    <a:pt x="4111" y="0"/>
                  </a:cubicBezTo>
                  <a:close/>
                </a:path>
              </a:pathLst>
            </a:custGeom>
            <a:solidFill>
              <a:srgbClr val="DADFD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79803" cy="11187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8872497" y="5097289"/>
            <a:ext cx="3394461" cy="14"/>
          </a:xfrm>
          <a:prstGeom prst="line">
            <a:avLst/>
          </a:prstGeom>
          <a:ln w="28575" cap="flat">
            <a:solidFill>
              <a:srgbClr val="C2D9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8" name="Group 8"/>
          <p:cNvGrpSpPr/>
          <p:nvPr/>
        </p:nvGrpSpPr>
        <p:grpSpPr>
          <a:xfrm>
            <a:off x="16488007" y="-42358"/>
            <a:ext cx="1842351" cy="184235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1011" y="0"/>
                  </a:moveTo>
                  <a:lnTo>
                    <a:pt x="791789" y="0"/>
                  </a:lnTo>
                  <a:cubicBezTo>
                    <a:pt x="797361" y="0"/>
                    <a:pt x="802706" y="2214"/>
                    <a:pt x="806646" y="6154"/>
                  </a:cubicBezTo>
                  <a:cubicBezTo>
                    <a:pt x="810586" y="10094"/>
                    <a:pt x="812800" y="15439"/>
                    <a:pt x="812800" y="21011"/>
                  </a:cubicBezTo>
                  <a:lnTo>
                    <a:pt x="812800" y="791789"/>
                  </a:lnTo>
                  <a:cubicBezTo>
                    <a:pt x="812800" y="797361"/>
                    <a:pt x="810586" y="802706"/>
                    <a:pt x="806646" y="806646"/>
                  </a:cubicBezTo>
                  <a:cubicBezTo>
                    <a:pt x="802706" y="810586"/>
                    <a:pt x="797361" y="812800"/>
                    <a:pt x="791789" y="812800"/>
                  </a:cubicBezTo>
                  <a:lnTo>
                    <a:pt x="21011" y="812800"/>
                  </a:lnTo>
                  <a:cubicBezTo>
                    <a:pt x="15439" y="812800"/>
                    <a:pt x="10094" y="810586"/>
                    <a:pt x="6154" y="806646"/>
                  </a:cubicBezTo>
                  <a:cubicBezTo>
                    <a:pt x="2214" y="802706"/>
                    <a:pt x="0" y="797361"/>
                    <a:pt x="0" y="791789"/>
                  </a:cubicBezTo>
                  <a:lnTo>
                    <a:pt x="0" y="21011"/>
                  </a:lnTo>
                  <a:cubicBezTo>
                    <a:pt x="0" y="15439"/>
                    <a:pt x="2214" y="10094"/>
                    <a:pt x="6154" y="6154"/>
                  </a:cubicBezTo>
                  <a:cubicBezTo>
                    <a:pt x="10094" y="2214"/>
                    <a:pt x="15439" y="0"/>
                    <a:pt x="21011" y="0"/>
                  </a:cubicBezTo>
                  <a:close/>
                </a:path>
              </a:pathLst>
            </a:custGeom>
            <a:solidFill>
              <a:srgbClr val="C2D92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15808789" y="5157788"/>
            <a:ext cx="2787267" cy="0"/>
          </a:xfrm>
          <a:prstGeom prst="line">
            <a:avLst/>
          </a:prstGeom>
          <a:ln w="28575" cap="flat">
            <a:solidFill>
              <a:srgbClr val="C2D92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0" y="36399"/>
            <a:ext cx="8046722" cy="10250601"/>
          </a:xfrm>
          <a:custGeom>
            <a:avLst/>
            <a:gdLst/>
            <a:ahLst/>
            <a:cxnLst/>
            <a:rect l="l" t="t" r="r" b="b"/>
            <a:pathLst>
              <a:path w="8046722" h="10250601">
                <a:moveTo>
                  <a:pt x="0" y="0"/>
                </a:moveTo>
                <a:lnTo>
                  <a:pt x="8046722" y="0"/>
                </a:lnTo>
                <a:lnTo>
                  <a:pt x="8046722" y="10250601"/>
                </a:lnTo>
                <a:lnTo>
                  <a:pt x="0" y="102506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TextBox 13"/>
          <p:cNvSpPr txBox="1"/>
          <p:nvPr/>
        </p:nvSpPr>
        <p:spPr>
          <a:xfrm>
            <a:off x="12266958" y="4807996"/>
            <a:ext cx="3541831" cy="521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4"/>
              </a:lnSpc>
            </a:pPr>
            <a:r>
              <a:rPr lang="en-US" sz="3096" spc="489" dirty="0">
                <a:solidFill>
                  <a:srgbClr val="3294C0"/>
                </a:solidFill>
                <a:latin typeface="Open Sans"/>
                <a:ea typeface="Open Sans"/>
                <a:cs typeface="Open Sans"/>
                <a:sym typeface="Open Sans"/>
              </a:rPr>
              <a:t>3&amp;4 </a:t>
            </a:r>
            <a:r>
              <a:rPr lang="en-US" sz="3096" spc="489" dirty="0" err="1">
                <a:solidFill>
                  <a:srgbClr val="3294C0"/>
                </a:solidFill>
                <a:latin typeface="Open Sans"/>
                <a:ea typeface="Open Sans"/>
                <a:cs typeface="Open Sans"/>
                <a:sym typeface="Open Sans"/>
              </a:rPr>
              <a:t>avril</a:t>
            </a:r>
            <a:r>
              <a:rPr lang="en-US" sz="3096" spc="489" dirty="0">
                <a:solidFill>
                  <a:srgbClr val="3294C0"/>
                </a:solidFill>
                <a:latin typeface="Open Sans"/>
                <a:ea typeface="Open Sans"/>
                <a:cs typeface="Open Sans"/>
                <a:sym typeface="Open Sans"/>
              </a:rPr>
              <a:t> 2025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872497" y="3534346"/>
            <a:ext cx="9415503" cy="102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0"/>
              </a:lnSpc>
            </a:pPr>
            <a:r>
              <a:rPr lang="en-US" sz="6028" b="1" spc="-144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   FORUM DE LA SFNDT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79691" y="5778602"/>
            <a:ext cx="8201115" cy="106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4"/>
              </a:lnSpc>
            </a:pPr>
            <a:r>
              <a:rPr lang="en-US" sz="3096" b="1" spc="1427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RÉUNION DE DÉBRIEFING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569512" y="3610546"/>
            <a:ext cx="767854" cy="357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 b="1">
                <a:solidFill>
                  <a:srgbClr val="329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ème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1275" y="2126103"/>
            <a:ext cx="15588025" cy="7629743"/>
            <a:chOff x="0" y="0"/>
            <a:chExt cx="4105488" cy="20094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05488" cy="2009480"/>
            </a:xfrm>
            <a:custGeom>
              <a:avLst/>
              <a:gdLst/>
              <a:ahLst/>
              <a:cxnLst/>
              <a:rect l="l" t="t" r="r" b="b"/>
              <a:pathLst>
                <a:path w="4105488" h="2009480">
                  <a:moveTo>
                    <a:pt x="2483" y="0"/>
                  </a:moveTo>
                  <a:lnTo>
                    <a:pt x="4103005" y="0"/>
                  </a:lnTo>
                  <a:cubicBezTo>
                    <a:pt x="4103663" y="0"/>
                    <a:pt x="4104295" y="262"/>
                    <a:pt x="4104761" y="727"/>
                  </a:cubicBezTo>
                  <a:cubicBezTo>
                    <a:pt x="4105227" y="1193"/>
                    <a:pt x="4105488" y="1825"/>
                    <a:pt x="4105488" y="2483"/>
                  </a:cubicBezTo>
                  <a:lnTo>
                    <a:pt x="4105488" y="2006996"/>
                  </a:lnTo>
                  <a:cubicBezTo>
                    <a:pt x="4105488" y="2007655"/>
                    <a:pt x="4105227" y="2008287"/>
                    <a:pt x="4104761" y="2008752"/>
                  </a:cubicBezTo>
                  <a:cubicBezTo>
                    <a:pt x="4104295" y="2009218"/>
                    <a:pt x="4103663" y="2009480"/>
                    <a:pt x="4103005" y="2009480"/>
                  </a:cubicBezTo>
                  <a:lnTo>
                    <a:pt x="2483" y="2009480"/>
                  </a:lnTo>
                  <a:cubicBezTo>
                    <a:pt x="1825" y="2009480"/>
                    <a:pt x="1193" y="2009218"/>
                    <a:pt x="727" y="2008752"/>
                  </a:cubicBezTo>
                  <a:cubicBezTo>
                    <a:pt x="262" y="2008287"/>
                    <a:pt x="0" y="2007655"/>
                    <a:pt x="0" y="2006996"/>
                  </a:cubicBezTo>
                  <a:lnTo>
                    <a:pt x="0" y="2483"/>
                  </a:lnTo>
                  <a:cubicBezTo>
                    <a:pt x="0" y="1825"/>
                    <a:pt x="262" y="1193"/>
                    <a:pt x="727" y="727"/>
                  </a:cubicBezTo>
                  <a:cubicBezTo>
                    <a:pt x="1193" y="262"/>
                    <a:pt x="1825" y="0"/>
                    <a:pt x="2483" y="0"/>
                  </a:cubicBezTo>
                  <a:close/>
                </a:path>
              </a:pathLst>
            </a:custGeom>
            <a:solidFill>
              <a:srgbClr val="DADFD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105488" cy="2047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200971">
            <a:off x="-3271266" y="5114011"/>
            <a:ext cx="8599932" cy="8626990"/>
          </a:xfrm>
          <a:custGeom>
            <a:avLst/>
            <a:gdLst/>
            <a:ahLst/>
            <a:cxnLst/>
            <a:rect l="l" t="t" r="r" b="b"/>
            <a:pathLst>
              <a:path w="8599932" h="8626990">
                <a:moveTo>
                  <a:pt x="0" y="0"/>
                </a:moveTo>
                <a:lnTo>
                  <a:pt x="8599932" y="0"/>
                </a:lnTo>
                <a:lnTo>
                  <a:pt x="8599932" y="8626990"/>
                </a:lnTo>
                <a:lnTo>
                  <a:pt x="0" y="8626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733" r="-2095" b="-733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/>
          <p:nvPr/>
        </p:nvGrpSpPr>
        <p:grpSpPr>
          <a:xfrm>
            <a:off x="16488007" y="-42358"/>
            <a:ext cx="1842351" cy="184235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1011" y="0"/>
                  </a:moveTo>
                  <a:lnTo>
                    <a:pt x="791789" y="0"/>
                  </a:lnTo>
                  <a:cubicBezTo>
                    <a:pt x="797361" y="0"/>
                    <a:pt x="802706" y="2214"/>
                    <a:pt x="806646" y="6154"/>
                  </a:cubicBezTo>
                  <a:cubicBezTo>
                    <a:pt x="810586" y="10094"/>
                    <a:pt x="812800" y="15439"/>
                    <a:pt x="812800" y="21011"/>
                  </a:cubicBezTo>
                  <a:lnTo>
                    <a:pt x="812800" y="791789"/>
                  </a:lnTo>
                  <a:cubicBezTo>
                    <a:pt x="812800" y="797361"/>
                    <a:pt x="810586" y="802706"/>
                    <a:pt x="806646" y="806646"/>
                  </a:cubicBezTo>
                  <a:cubicBezTo>
                    <a:pt x="802706" y="810586"/>
                    <a:pt x="797361" y="812800"/>
                    <a:pt x="791789" y="812800"/>
                  </a:cubicBezTo>
                  <a:lnTo>
                    <a:pt x="21011" y="812800"/>
                  </a:lnTo>
                  <a:cubicBezTo>
                    <a:pt x="15439" y="812800"/>
                    <a:pt x="10094" y="810586"/>
                    <a:pt x="6154" y="806646"/>
                  </a:cubicBezTo>
                  <a:cubicBezTo>
                    <a:pt x="2214" y="802706"/>
                    <a:pt x="0" y="797361"/>
                    <a:pt x="0" y="791789"/>
                  </a:cubicBezTo>
                  <a:lnTo>
                    <a:pt x="0" y="21011"/>
                  </a:lnTo>
                  <a:cubicBezTo>
                    <a:pt x="0" y="15439"/>
                    <a:pt x="2214" y="10094"/>
                    <a:pt x="6154" y="6154"/>
                  </a:cubicBezTo>
                  <a:cubicBezTo>
                    <a:pt x="10094" y="2214"/>
                    <a:pt x="15439" y="0"/>
                    <a:pt x="21011" y="0"/>
                  </a:cubicBezTo>
                  <a:close/>
                </a:path>
              </a:pathLst>
            </a:custGeom>
            <a:solidFill>
              <a:srgbClr val="C2D92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354100" y="5378698"/>
            <a:ext cx="6966687" cy="1826546"/>
            <a:chOff x="0" y="0"/>
            <a:chExt cx="1834848" cy="4810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34847" cy="481066"/>
            </a:xfrm>
            <a:custGeom>
              <a:avLst/>
              <a:gdLst/>
              <a:ahLst/>
              <a:cxnLst/>
              <a:rect l="l" t="t" r="r" b="b"/>
              <a:pathLst>
                <a:path w="1834847" h="481066">
                  <a:moveTo>
                    <a:pt x="0" y="0"/>
                  </a:moveTo>
                  <a:lnTo>
                    <a:pt x="1834847" y="0"/>
                  </a:lnTo>
                  <a:lnTo>
                    <a:pt x="1834847" y="481066"/>
                  </a:lnTo>
                  <a:lnTo>
                    <a:pt x="0" y="4810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834848" cy="5191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518158" lvl="1" indent="-259079" algn="l">
                <a:lnSpc>
                  <a:spcPts val="3359"/>
                </a:lnSpc>
                <a:buFont typeface="Arial"/>
                <a:buChar char="•"/>
              </a:pPr>
              <a:r>
                <a:rPr lang="en-US" sz="2399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 symposium : </a:t>
              </a:r>
              <a:r>
                <a:rPr lang="en-US" sz="2399" b="1" dirty="0" err="1">
                  <a:solidFill>
                    <a:srgbClr val="2D8BBA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Vantive</a:t>
              </a:r>
              <a:endParaRPr lang="en-US" sz="2399" b="1" dirty="0">
                <a:solidFill>
                  <a:srgbClr val="2D8BBA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  <a:p>
              <a:pPr marL="518158" lvl="1" indent="-259079" algn="l">
                <a:lnSpc>
                  <a:spcPts val="3359"/>
                </a:lnSpc>
                <a:buFont typeface="Arial"/>
                <a:buChar char="•"/>
              </a:pPr>
              <a:r>
                <a:rPr lang="en-US" sz="2399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CV2 et CV3 : </a:t>
              </a:r>
              <a:r>
                <a:rPr lang="en-US" sz="2399" b="1" dirty="0">
                  <a:solidFill>
                    <a:srgbClr val="2D8BBA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Alexion</a:t>
              </a:r>
            </a:p>
            <a:p>
              <a:pPr marL="518158" lvl="1" indent="-259079" algn="l">
                <a:lnSpc>
                  <a:spcPts val="3359"/>
                </a:lnSpc>
                <a:buFont typeface="Arial"/>
                <a:buChar char="•"/>
              </a:pPr>
              <a:r>
                <a:rPr lang="en-US" sz="2399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CV4 : </a:t>
              </a:r>
              <a:r>
                <a:rPr lang="en-US" sz="2399" b="1" dirty="0">
                  <a:solidFill>
                    <a:srgbClr val="2D8BBA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Novartis</a:t>
              </a:r>
            </a:p>
            <a:p>
              <a:pPr marL="518158" lvl="1" indent="-259079" algn="l">
                <a:lnSpc>
                  <a:spcPts val="3359"/>
                </a:lnSpc>
                <a:buFont typeface="Arial"/>
                <a:buChar char="•"/>
              </a:pPr>
              <a:r>
                <a:rPr lang="en-US" sz="2399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Bannière</a:t>
              </a:r>
              <a:r>
                <a:rPr lang="en-US" sz="2399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site internet : </a:t>
              </a:r>
              <a:r>
                <a:rPr lang="en-US" sz="2399" b="1" dirty="0">
                  <a:solidFill>
                    <a:srgbClr val="2D8BBA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Alexion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2014260" y="2565602"/>
            <a:ext cx="5063060" cy="6750747"/>
          </a:xfrm>
          <a:custGeom>
            <a:avLst/>
            <a:gdLst/>
            <a:ahLst/>
            <a:cxnLst/>
            <a:rect l="l" t="t" r="r" b="b"/>
            <a:pathLst>
              <a:path w="5063060" h="6750747">
                <a:moveTo>
                  <a:pt x="0" y="0"/>
                </a:moveTo>
                <a:lnTo>
                  <a:pt x="5063060" y="0"/>
                </a:lnTo>
                <a:lnTo>
                  <a:pt x="5063060" y="6750746"/>
                </a:lnTo>
                <a:lnTo>
                  <a:pt x="0" y="6750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TextBox 13"/>
          <p:cNvSpPr txBox="1"/>
          <p:nvPr/>
        </p:nvSpPr>
        <p:spPr>
          <a:xfrm>
            <a:off x="3230275" y="771999"/>
            <a:ext cx="11827450" cy="102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0"/>
              </a:lnSpc>
            </a:pPr>
            <a:r>
              <a:rPr lang="en-US" sz="6028" b="1" spc="-144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CHIFFRES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81158" y="8494240"/>
            <a:ext cx="12512570" cy="537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51 688,18€ HT</a:t>
            </a: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vs 28 446€ HT en 2024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907394" y="2450403"/>
            <a:ext cx="8665720" cy="1580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2D8BB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9 partenaires 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(vs 8 en 2024)</a:t>
            </a:r>
            <a:r>
              <a:rPr lang="en-US" sz="3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 marL="647702" lvl="1" indent="-323851" algn="l">
              <a:lnSpc>
                <a:spcPts val="4200"/>
              </a:lnSpc>
              <a:buFont typeface="Arial"/>
              <a:buChar char="•"/>
            </a:pPr>
            <a:r>
              <a:rPr lang="en-US" sz="3000" b="1">
                <a:solidFill>
                  <a:srgbClr val="2D8BB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 associations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(VS 5 en 2024)</a:t>
            </a:r>
          </a:p>
          <a:p>
            <a:pPr marL="647702" lvl="1" indent="-323851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2D8BBA"/>
                </a:solidFill>
                <a:latin typeface="Open Sans"/>
                <a:ea typeface="Open Sans"/>
                <a:cs typeface="Open Sans"/>
                <a:sym typeface="Open Sans"/>
              </a:rPr>
              <a:t>Soit un total de</a:t>
            </a:r>
            <a:r>
              <a:rPr lang="en-US" sz="3000" b="1">
                <a:solidFill>
                  <a:srgbClr val="2D8BB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11 exposants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(vs 13 en 2024)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342352" y="4650516"/>
            <a:ext cx="3110508" cy="42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C84D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NOUVEAUTÉS 2025 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42352" y="7824369"/>
            <a:ext cx="3877108" cy="42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C84D7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RECETTES PARTENAIRES 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8918" y="-191478"/>
            <a:ext cx="18937009" cy="10478478"/>
          </a:xfrm>
          <a:custGeom>
            <a:avLst/>
            <a:gdLst/>
            <a:ahLst/>
            <a:cxnLst/>
            <a:rect l="l" t="t" r="r" b="b"/>
            <a:pathLst>
              <a:path w="18937009" h="10478478">
                <a:moveTo>
                  <a:pt x="0" y="0"/>
                </a:moveTo>
                <a:lnTo>
                  <a:pt x="18937009" y="0"/>
                </a:lnTo>
                <a:lnTo>
                  <a:pt x="18937009" y="10478478"/>
                </a:lnTo>
                <a:lnTo>
                  <a:pt x="0" y="104784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6488007" y="-42358"/>
            <a:ext cx="1842351" cy="184235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1011" y="0"/>
                  </a:moveTo>
                  <a:lnTo>
                    <a:pt x="791789" y="0"/>
                  </a:lnTo>
                  <a:cubicBezTo>
                    <a:pt x="797361" y="0"/>
                    <a:pt x="802706" y="2214"/>
                    <a:pt x="806646" y="6154"/>
                  </a:cubicBezTo>
                  <a:cubicBezTo>
                    <a:pt x="810586" y="10094"/>
                    <a:pt x="812800" y="15439"/>
                    <a:pt x="812800" y="21011"/>
                  </a:cubicBezTo>
                  <a:lnTo>
                    <a:pt x="812800" y="791789"/>
                  </a:lnTo>
                  <a:cubicBezTo>
                    <a:pt x="812800" y="797361"/>
                    <a:pt x="810586" y="802706"/>
                    <a:pt x="806646" y="806646"/>
                  </a:cubicBezTo>
                  <a:cubicBezTo>
                    <a:pt x="802706" y="810586"/>
                    <a:pt x="797361" y="812800"/>
                    <a:pt x="791789" y="812800"/>
                  </a:cubicBezTo>
                  <a:lnTo>
                    <a:pt x="21011" y="812800"/>
                  </a:lnTo>
                  <a:cubicBezTo>
                    <a:pt x="15439" y="812800"/>
                    <a:pt x="10094" y="810586"/>
                    <a:pt x="6154" y="806646"/>
                  </a:cubicBezTo>
                  <a:cubicBezTo>
                    <a:pt x="2214" y="802706"/>
                    <a:pt x="0" y="797361"/>
                    <a:pt x="0" y="791789"/>
                  </a:cubicBezTo>
                  <a:lnTo>
                    <a:pt x="0" y="21011"/>
                  </a:lnTo>
                  <a:cubicBezTo>
                    <a:pt x="0" y="15439"/>
                    <a:pt x="2214" y="10094"/>
                    <a:pt x="6154" y="6154"/>
                  </a:cubicBezTo>
                  <a:cubicBezTo>
                    <a:pt x="10094" y="2214"/>
                    <a:pt x="15439" y="0"/>
                    <a:pt x="21011" y="0"/>
                  </a:cubicBezTo>
                  <a:close/>
                </a:path>
              </a:pathLst>
            </a:custGeom>
            <a:solidFill>
              <a:srgbClr val="C2D92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857888" y="3923322"/>
            <a:ext cx="528024" cy="528024"/>
          </a:xfrm>
          <a:custGeom>
            <a:avLst/>
            <a:gdLst/>
            <a:ahLst/>
            <a:cxnLst/>
            <a:rect l="l" t="t" r="r" b="b"/>
            <a:pathLst>
              <a:path w="528024" h="528024">
                <a:moveTo>
                  <a:pt x="0" y="0"/>
                </a:moveTo>
                <a:lnTo>
                  <a:pt x="528024" y="0"/>
                </a:lnTo>
                <a:lnTo>
                  <a:pt x="528024" y="528024"/>
                </a:lnTo>
                <a:lnTo>
                  <a:pt x="0" y="528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7" name="Group 7"/>
          <p:cNvGrpSpPr/>
          <p:nvPr/>
        </p:nvGrpSpPr>
        <p:grpSpPr>
          <a:xfrm>
            <a:off x="4916440" y="4847900"/>
            <a:ext cx="8455121" cy="1504895"/>
            <a:chOff x="0" y="0"/>
            <a:chExt cx="2226863" cy="3963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26863" cy="396351"/>
            </a:xfrm>
            <a:custGeom>
              <a:avLst/>
              <a:gdLst/>
              <a:ahLst/>
              <a:cxnLst/>
              <a:rect l="l" t="t" r="r" b="b"/>
              <a:pathLst>
                <a:path w="2226863" h="396351">
                  <a:moveTo>
                    <a:pt x="4578" y="0"/>
                  </a:moveTo>
                  <a:lnTo>
                    <a:pt x="2222285" y="0"/>
                  </a:lnTo>
                  <a:cubicBezTo>
                    <a:pt x="2223499" y="0"/>
                    <a:pt x="2224664" y="482"/>
                    <a:pt x="2225522" y="1341"/>
                  </a:cubicBezTo>
                  <a:cubicBezTo>
                    <a:pt x="2226381" y="2200"/>
                    <a:pt x="2226863" y="3364"/>
                    <a:pt x="2226863" y="4578"/>
                  </a:cubicBezTo>
                  <a:lnTo>
                    <a:pt x="2226863" y="391773"/>
                  </a:lnTo>
                  <a:cubicBezTo>
                    <a:pt x="2226863" y="392987"/>
                    <a:pt x="2226381" y="394151"/>
                    <a:pt x="2225522" y="395010"/>
                  </a:cubicBezTo>
                  <a:cubicBezTo>
                    <a:pt x="2224664" y="395869"/>
                    <a:pt x="2223499" y="396351"/>
                    <a:pt x="2222285" y="396351"/>
                  </a:cubicBezTo>
                  <a:lnTo>
                    <a:pt x="4578" y="396351"/>
                  </a:lnTo>
                  <a:cubicBezTo>
                    <a:pt x="2050" y="396351"/>
                    <a:pt x="0" y="394301"/>
                    <a:pt x="0" y="391773"/>
                  </a:cubicBezTo>
                  <a:lnTo>
                    <a:pt x="0" y="4578"/>
                  </a:lnTo>
                  <a:cubicBezTo>
                    <a:pt x="0" y="3364"/>
                    <a:pt x="482" y="2200"/>
                    <a:pt x="1341" y="1341"/>
                  </a:cubicBezTo>
                  <a:cubicBezTo>
                    <a:pt x="2200" y="482"/>
                    <a:pt x="3364" y="0"/>
                    <a:pt x="4578" y="0"/>
                  </a:cubicBezTo>
                  <a:close/>
                </a:path>
              </a:pathLst>
            </a:custGeom>
            <a:solidFill>
              <a:srgbClr val="DADFD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226863" cy="434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879988" y="3923322"/>
            <a:ext cx="528024" cy="528024"/>
            <a:chOff x="0" y="0"/>
            <a:chExt cx="139068" cy="1390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9068" cy="139068"/>
            </a:xfrm>
            <a:custGeom>
              <a:avLst/>
              <a:gdLst/>
              <a:ahLst/>
              <a:cxnLst/>
              <a:rect l="l" t="t" r="r" b="b"/>
              <a:pathLst>
                <a:path w="139068" h="139068">
                  <a:moveTo>
                    <a:pt x="69534" y="0"/>
                  </a:moveTo>
                  <a:lnTo>
                    <a:pt x="69534" y="0"/>
                  </a:lnTo>
                  <a:cubicBezTo>
                    <a:pt x="107937" y="0"/>
                    <a:pt x="139068" y="31131"/>
                    <a:pt x="139068" y="69534"/>
                  </a:cubicBezTo>
                  <a:lnTo>
                    <a:pt x="139068" y="69534"/>
                  </a:lnTo>
                  <a:cubicBezTo>
                    <a:pt x="139068" y="87976"/>
                    <a:pt x="131742" y="105662"/>
                    <a:pt x="118702" y="118702"/>
                  </a:cubicBezTo>
                  <a:cubicBezTo>
                    <a:pt x="105662" y="131742"/>
                    <a:pt x="87976" y="139068"/>
                    <a:pt x="69534" y="139068"/>
                  </a:cubicBezTo>
                  <a:lnTo>
                    <a:pt x="69534" y="139068"/>
                  </a:lnTo>
                  <a:cubicBezTo>
                    <a:pt x="51092" y="139068"/>
                    <a:pt x="33406" y="131742"/>
                    <a:pt x="20366" y="118702"/>
                  </a:cubicBezTo>
                  <a:cubicBezTo>
                    <a:pt x="7326" y="105662"/>
                    <a:pt x="0" y="87976"/>
                    <a:pt x="0" y="69534"/>
                  </a:cubicBezTo>
                  <a:lnTo>
                    <a:pt x="0" y="69534"/>
                  </a:lnTo>
                  <a:cubicBezTo>
                    <a:pt x="0" y="51092"/>
                    <a:pt x="7326" y="33406"/>
                    <a:pt x="20366" y="20366"/>
                  </a:cubicBezTo>
                  <a:cubicBezTo>
                    <a:pt x="33406" y="7326"/>
                    <a:pt x="51092" y="0"/>
                    <a:pt x="69534" y="0"/>
                  </a:cubicBezTo>
                  <a:close/>
                </a:path>
              </a:pathLst>
            </a:custGeom>
            <a:solidFill>
              <a:srgbClr val="DADFD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39068" cy="177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8879988" y="3923322"/>
            <a:ext cx="528024" cy="528024"/>
          </a:xfrm>
          <a:custGeom>
            <a:avLst/>
            <a:gdLst/>
            <a:ahLst/>
            <a:cxnLst/>
            <a:rect l="l" t="t" r="r" b="b"/>
            <a:pathLst>
              <a:path w="528024" h="528024">
                <a:moveTo>
                  <a:pt x="0" y="0"/>
                </a:moveTo>
                <a:lnTo>
                  <a:pt x="528024" y="0"/>
                </a:lnTo>
                <a:lnTo>
                  <a:pt x="528024" y="528024"/>
                </a:lnTo>
                <a:lnTo>
                  <a:pt x="0" y="528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TextBox 14"/>
          <p:cNvSpPr txBox="1"/>
          <p:nvPr/>
        </p:nvSpPr>
        <p:spPr>
          <a:xfrm>
            <a:off x="3361836" y="5029200"/>
            <a:ext cx="11827450" cy="102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0"/>
              </a:lnSpc>
            </a:pPr>
            <a:r>
              <a:rPr lang="en-US" sz="6028" b="1" spc="-144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BILAN PROMOTION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1275" y="2126103"/>
            <a:ext cx="15588025" cy="7629743"/>
            <a:chOff x="0" y="0"/>
            <a:chExt cx="4105488" cy="20094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05488" cy="2009480"/>
            </a:xfrm>
            <a:custGeom>
              <a:avLst/>
              <a:gdLst/>
              <a:ahLst/>
              <a:cxnLst/>
              <a:rect l="l" t="t" r="r" b="b"/>
              <a:pathLst>
                <a:path w="4105488" h="2009480">
                  <a:moveTo>
                    <a:pt x="2483" y="0"/>
                  </a:moveTo>
                  <a:lnTo>
                    <a:pt x="4103005" y="0"/>
                  </a:lnTo>
                  <a:cubicBezTo>
                    <a:pt x="4103663" y="0"/>
                    <a:pt x="4104295" y="262"/>
                    <a:pt x="4104761" y="727"/>
                  </a:cubicBezTo>
                  <a:cubicBezTo>
                    <a:pt x="4105227" y="1193"/>
                    <a:pt x="4105488" y="1825"/>
                    <a:pt x="4105488" y="2483"/>
                  </a:cubicBezTo>
                  <a:lnTo>
                    <a:pt x="4105488" y="2006996"/>
                  </a:lnTo>
                  <a:cubicBezTo>
                    <a:pt x="4105488" y="2007655"/>
                    <a:pt x="4105227" y="2008287"/>
                    <a:pt x="4104761" y="2008752"/>
                  </a:cubicBezTo>
                  <a:cubicBezTo>
                    <a:pt x="4104295" y="2009218"/>
                    <a:pt x="4103663" y="2009480"/>
                    <a:pt x="4103005" y="2009480"/>
                  </a:cubicBezTo>
                  <a:lnTo>
                    <a:pt x="2483" y="2009480"/>
                  </a:lnTo>
                  <a:cubicBezTo>
                    <a:pt x="1825" y="2009480"/>
                    <a:pt x="1193" y="2009218"/>
                    <a:pt x="727" y="2008752"/>
                  </a:cubicBezTo>
                  <a:cubicBezTo>
                    <a:pt x="262" y="2008287"/>
                    <a:pt x="0" y="2007655"/>
                    <a:pt x="0" y="2006996"/>
                  </a:cubicBezTo>
                  <a:lnTo>
                    <a:pt x="0" y="2483"/>
                  </a:lnTo>
                  <a:cubicBezTo>
                    <a:pt x="0" y="1825"/>
                    <a:pt x="262" y="1193"/>
                    <a:pt x="727" y="727"/>
                  </a:cubicBezTo>
                  <a:cubicBezTo>
                    <a:pt x="1193" y="262"/>
                    <a:pt x="1825" y="0"/>
                    <a:pt x="2483" y="0"/>
                  </a:cubicBezTo>
                  <a:close/>
                </a:path>
              </a:pathLst>
            </a:custGeom>
            <a:solidFill>
              <a:srgbClr val="DADFD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105488" cy="2047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200971">
            <a:off x="-3271266" y="5114011"/>
            <a:ext cx="8599932" cy="8626990"/>
          </a:xfrm>
          <a:custGeom>
            <a:avLst/>
            <a:gdLst/>
            <a:ahLst/>
            <a:cxnLst/>
            <a:rect l="l" t="t" r="r" b="b"/>
            <a:pathLst>
              <a:path w="8599932" h="8626990">
                <a:moveTo>
                  <a:pt x="0" y="0"/>
                </a:moveTo>
                <a:lnTo>
                  <a:pt x="8599932" y="0"/>
                </a:lnTo>
                <a:lnTo>
                  <a:pt x="8599932" y="8626990"/>
                </a:lnTo>
                <a:lnTo>
                  <a:pt x="0" y="8626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415" t="-1467" r="-1679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/>
          <p:nvPr/>
        </p:nvGrpSpPr>
        <p:grpSpPr>
          <a:xfrm>
            <a:off x="16488007" y="-42358"/>
            <a:ext cx="1842351" cy="184235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1011" y="0"/>
                  </a:moveTo>
                  <a:lnTo>
                    <a:pt x="791789" y="0"/>
                  </a:lnTo>
                  <a:cubicBezTo>
                    <a:pt x="797361" y="0"/>
                    <a:pt x="802706" y="2214"/>
                    <a:pt x="806646" y="6154"/>
                  </a:cubicBezTo>
                  <a:cubicBezTo>
                    <a:pt x="810586" y="10094"/>
                    <a:pt x="812800" y="15439"/>
                    <a:pt x="812800" y="21011"/>
                  </a:cubicBezTo>
                  <a:lnTo>
                    <a:pt x="812800" y="791789"/>
                  </a:lnTo>
                  <a:cubicBezTo>
                    <a:pt x="812800" y="797361"/>
                    <a:pt x="810586" y="802706"/>
                    <a:pt x="806646" y="806646"/>
                  </a:cubicBezTo>
                  <a:cubicBezTo>
                    <a:pt x="802706" y="810586"/>
                    <a:pt x="797361" y="812800"/>
                    <a:pt x="791789" y="812800"/>
                  </a:cubicBezTo>
                  <a:lnTo>
                    <a:pt x="21011" y="812800"/>
                  </a:lnTo>
                  <a:cubicBezTo>
                    <a:pt x="15439" y="812800"/>
                    <a:pt x="10094" y="810586"/>
                    <a:pt x="6154" y="806646"/>
                  </a:cubicBezTo>
                  <a:cubicBezTo>
                    <a:pt x="2214" y="802706"/>
                    <a:pt x="0" y="797361"/>
                    <a:pt x="0" y="791789"/>
                  </a:cubicBezTo>
                  <a:lnTo>
                    <a:pt x="0" y="21011"/>
                  </a:lnTo>
                  <a:cubicBezTo>
                    <a:pt x="0" y="15439"/>
                    <a:pt x="2214" y="10094"/>
                    <a:pt x="6154" y="6154"/>
                  </a:cubicBezTo>
                  <a:cubicBezTo>
                    <a:pt x="10094" y="2214"/>
                    <a:pt x="15439" y="0"/>
                    <a:pt x="21011" y="0"/>
                  </a:cubicBezTo>
                  <a:close/>
                </a:path>
              </a:pathLst>
            </a:custGeom>
            <a:solidFill>
              <a:srgbClr val="C2D92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629499" y="3348740"/>
            <a:ext cx="14152832" cy="5283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News #1 :</a:t>
            </a:r>
            <a:r>
              <a:rPr lang="en-US" sz="2000" b="1" dirty="0">
                <a:solidFill>
                  <a:srgbClr val="767FB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00" b="1" dirty="0" err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Annonce</a:t>
            </a:r>
            <a:r>
              <a:rPr lang="en-US" sz="2000" b="1" dirty="0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la </a:t>
            </a:r>
            <a:r>
              <a:rPr lang="en-US" sz="2000" b="1" dirty="0" err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thématique</a:t>
            </a:r>
            <a:r>
              <a:rPr lang="en-US" sz="2000" b="1" dirty="0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et </a:t>
            </a:r>
            <a:r>
              <a:rPr lang="en-US" sz="2000" b="1" dirty="0" err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ouverture</a:t>
            </a:r>
            <a:r>
              <a:rPr lang="en-US" sz="2000" b="1" dirty="0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des inscriptions </a:t>
            </a:r>
          </a:p>
          <a:p>
            <a:pPr algn="l">
              <a:lnSpc>
                <a:spcPts val="2800"/>
              </a:lnSpc>
            </a:pPr>
            <a:endParaRPr lang="en-US" sz="2000" b="1" dirty="0">
              <a:solidFill>
                <a:srgbClr val="2D3A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News #2 :</a:t>
            </a:r>
            <a:r>
              <a:rPr lang="en-US" sz="2000" b="1" dirty="0">
                <a:solidFill>
                  <a:srgbClr val="767FB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00" b="1" dirty="0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 SFNDT </a:t>
            </a:r>
            <a:r>
              <a:rPr lang="en-US" sz="2000" b="1" dirty="0" err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vous</a:t>
            </a:r>
            <a:r>
              <a:rPr lang="en-US" sz="2000" b="1" dirty="0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00" b="1" dirty="0" err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souhaite</a:t>
            </a:r>
            <a:r>
              <a:rPr lang="en-US" sz="2000" b="1" dirty="0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belles fêtes</a:t>
            </a:r>
            <a:r>
              <a:rPr lang="en-US" sz="2000" b="1" dirty="0">
                <a:solidFill>
                  <a:srgbClr val="767FB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 algn="l">
              <a:lnSpc>
                <a:spcPts val="2800"/>
              </a:lnSpc>
            </a:pPr>
            <a:endParaRPr lang="en-US" sz="2000" b="1" dirty="0">
              <a:solidFill>
                <a:srgbClr val="767FBD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News #3 </a:t>
            </a:r>
            <a:r>
              <a:rPr lang="en-US" sz="2000" b="1" dirty="0">
                <a:solidFill>
                  <a:srgbClr val="CEDB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  <a:r>
              <a:rPr lang="en-US" sz="2000" b="1" dirty="0">
                <a:solidFill>
                  <a:srgbClr val="767FB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00" b="1" dirty="0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Bonne </a:t>
            </a:r>
            <a:r>
              <a:rPr lang="en-US" sz="2000" b="1" dirty="0" err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année</a:t>
            </a:r>
            <a:r>
              <a:rPr lang="en-US" sz="2000" b="1" dirty="0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+ inscription + </a:t>
            </a:r>
            <a:r>
              <a:rPr lang="en-US" sz="2000" b="1" dirty="0" err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programme</a:t>
            </a:r>
            <a:endParaRPr lang="en-US" sz="2000" b="1" dirty="0">
              <a:solidFill>
                <a:srgbClr val="2D3A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2800"/>
              </a:lnSpc>
            </a:pPr>
            <a:endParaRPr lang="en-US" sz="2000" b="1" dirty="0">
              <a:solidFill>
                <a:srgbClr val="2D3A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News #4 </a:t>
            </a:r>
            <a:r>
              <a:rPr lang="en-US" sz="2000" b="1" dirty="0">
                <a:solidFill>
                  <a:srgbClr val="CEDB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  <a:r>
              <a:rPr lang="en-US" sz="2000" b="1" dirty="0">
                <a:solidFill>
                  <a:srgbClr val="767FB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00" b="1" dirty="0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Relance inscription + </a:t>
            </a:r>
            <a:r>
              <a:rPr lang="en-US" sz="2000" b="1" dirty="0" err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programme</a:t>
            </a:r>
            <a:r>
              <a:rPr lang="en-US" sz="2000" b="1" dirty="0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 algn="l">
              <a:lnSpc>
                <a:spcPts val="2800"/>
              </a:lnSpc>
            </a:pPr>
            <a:endParaRPr lang="en-US" sz="2000" b="1" dirty="0">
              <a:solidFill>
                <a:srgbClr val="2D3A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News #5 </a:t>
            </a:r>
            <a:r>
              <a:rPr lang="en-US" sz="2000" b="1" dirty="0">
                <a:solidFill>
                  <a:srgbClr val="CEDB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:</a:t>
            </a:r>
            <a:r>
              <a:rPr lang="en-US" sz="2000" b="1" dirty="0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72h </a:t>
            </a:r>
            <a:r>
              <a:rPr lang="en-US" sz="2000" b="1" dirty="0" err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avant</a:t>
            </a:r>
            <a:r>
              <a:rPr lang="en-US" sz="2000" b="1" dirty="0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le </a:t>
            </a:r>
            <a:r>
              <a:rPr lang="en-US" sz="2000" b="1" dirty="0" err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changement</a:t>
            </a:r>
            <a:r>
              <a:rPr lang="en-US" sz="2000" b="1" dirty="0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2000" b="1" dirty="0" err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tarif</a:t>
            </a:r>
            <a:endParaRPr lang="en-US" sz="2000" b="1" dirty="0">
              <a:solidFill>
                <a:srgbClr val="2D3A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2800"/>
              </a:lnSpc>
            </a:pPr>
            <a:endParaRPr lang="en-US" sz="2000" b="1" dirty="0">
              <a:solidFill>
                <a:srgbClr val="2D3A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News #6 :</a:t>
            </a:r>
            <a:r>
              <a:rPr lang="en-US" sz="2000" b="1" dirty="0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Relance inscription + </a:t>
            </a:r>
            <a:r>
              <a:rPr lang="en-US" sz="2000" b="1" dirty="0" err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programme</a:t>
            </a:r>
            <a:r>
              <a:rPr lang="en-US" sz="2000" b="1" dirty="0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+ </a:t>
            </a:r>
            <a:r>
              <a:rPr lang="en-US" sz="2000" b="1" dirty="0" err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dîner</a:t>
            </a:r>
            <a:endParaRPr lang="en-US" sz="2000" b="1" dirty="0">
              <a:solidFill>
                <a:srgbClr val="2D3A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2800"/>
              </a:lnSpc>
            </a:pPr>
            <a:endParaRPr lang="en-US" sz="2000" b="1" dirty="0">
              <a:solidFill>
                <a:srgbClr val="2D3A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News #7 :</a:t>
            </a:r>
            <a:r>
              <a:rPr lang="en-US" sz="2000" b="1" dirty="0">
                <a:solidFill>
                  <a:srgbClr val="767FB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00" b="1" dirty="0" err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Préparer</a:t>
            </a:r>
            <a:r>
              <a:rPr lang="en-US" sz="2000" b="1" dirty="0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00" b="1" dirty="0" err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votre</a:t>
            </a:r>
            <a:r>
              <a:rPr lang="en-US" sz="2000" b="1" dirty="0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venue + </a:t>
            </a:r>
            <a:r>
              <a:rPr lang="en-US" sz="2000" b="1" dirty="0" err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dernière</a:t>
            </a:r>
            <a:r>
              <a:rPr lang="en-US" sz="2000" b="1" dirty="0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00" b="1" dirty="0" err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ligne</a:t>
            </a:r>
            <a:r>
              <a:rPr lang="en-US" sz="2000" b="1" dirty="0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droite pour </a:t>
            </a:r>
            <a:r>
              <a:rPr lang="en-US" sz="2000" b="1" dirty="0" err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s'inscrire</a:t>
            </a:r>
            <a:endParaRPr lang="en-US" sz="2000" b="1" dirty="0">
              <a:solidFill>
                <a:srgbClr val="2D3A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2800"/>
              </a:lnSpc>
            </a:pPr>
            <a:endParaRPr lang="en-US" sz="2000" b="1" dirty="0">
              <a:solidFill>
                <a:srgbClr val="2D3A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News #8 :</a:t>
            </a:r>
            <a:r>
              <a:rPr lang="en-US" sz="2000" b="1" dirty="0">
                <a:solidFill>
                  <a:srgbClr val="767FB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00" b="1" dirty="0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E-mailing post-</a:t>
            </a:r>
            <a:r>
              <a:rPr lang="en-US" sz="2000" b="1" dirty="0" err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congrès</a:t>
            </a:r>
            <a:r>
              <a:rPr lang="en-US" sz="2000" b="1" dirty="0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: </a:t>
            </a:r>
            <a:r>
              <a:rPr lang="en-US" sz="2000" b="1" dirty="0" err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remerciements</a:t>
            </a:r>
            <a:r>
              <a:rPr lang="en-US" sz="2000" b="1" dirty="0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replay, Save the date 2026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3891129" y="3294103"/>
            <a:ext cx="2446463" cy="539735"/>
            <a:chOff x="0" y="0"/>
            <a:chExt cx="1079319" cy="23811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79319" cy="238118"/>
            </a:xfrm>
            <a:custGeom>
              <a:avLst/>
              <a:gdLst/>
              <a:ahLst/>
              <a:cxnLst/>
              <a:rect l="l" t="t" r="r" b="b"/>
              <a:pathLst>
                <a:path w="1079319" h="238118">
                  <a:moveTo>
                    <a:pt x="15823" y="0"/>
                  </a:moveTo>
                  <a:lnTo>
                    <a:pt x="1063497" y="0"/>
                  </a:lnTo>
                  <a:cubicBezTo>
                    <a:pt x="1072235" y="0"/>
                    <a:pt x="1079319" y="7084"/>
                    <a:pt x="1079319" y="15823"/>
                  </a:cubicBezTo>
                  <a:lnTo>
                    <a:pt x="1079319" y="222295"/>
                  </a:lnTo>
                  <a:cubicBezTo>
                    <a:pt x="1079319" y="231034"/>
                    <a:pt x="1072235" y="238118"/>
                    <a:pt x="1063497" y="238118"/>
                  </a:cubicBezTo>
                  <a:lnTo>
                    <a:pt x="15823" y="238118"/>
                  </a:lnTo>
                  <a:cubicBezTo>
                    <a:pt x="7084" y="238118"/>
                    <a:pt x="0" y="231034"/>
                    <a:pt x="0" y="222295"/>
                  </a:cubicBezTo>
                  <a:lnTo>
                    <a:pt x="0" y="15823"/>
                  </a:lnTo>
                  <a:cubicBezTo>
                    <a:pt x="0" y="7084"/>
                    <a:pt x="7084" y="0"/>
                    <a:pt x="15823" y="0"/>
                  </a:cubicBezTo>
                  <a:close/>
                </a:path>
              </a:pathLst>
            </a:custGeom>
            <a:solidFill>
              <a:srgbClr val="C84D7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079319" cy="276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15% de réactivité 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891129" y="4007541"/>
            <a:ext cx="2446463" cy="539735"/>
            <a:chOff x="0" y="0"/>
            <a:chExt cx="1079319" cy="2381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79319" cy="238118"/>
            </a:xfrm>
            <a:custGeom>
              <a:avLst/>
              <a:gdLst/>
              <a:ahLst/>
              <a:cxnLst/>
              <a:rect l="l" t="t" r="r" b="b"/>
              <a:pathLst>
                <a:path w="1079319" h="238118">
                  <a:moveTo>
                    <a:pt x="15823" y="0"/>
                  </a:moveTo>
                  <a:lnTo>
                    <a:pt x="1063497" y="0"/>
                  </a:lnTo>
                  <a:cubicBezTo>
                    <a:pt x="1072235" y="0"/>
                    <a:pt x="1079319" y="7084"/>
                    <a:pt x="1079319" y="15823"/>
                  </a:cubicBezTo>
                  <a:lnTo>
                    <a:pt x="1079319" y="222295"/>
                  </a:lnTo>
                  <a:cubicBezTo>
                    <a:pt x="1079319" y="231034"/>
                    <a:pt x="1072235" y="238118"/>
                    <a:pt x="1063497" y="238118"/>
                  </a:cubicBezTo>
                  <a:lnTo>
                    <a:pt x="15823" y="238118"/>
                  </a:lnTo>
                  <a:cubicBezTo>
                    <a:pt x="7084" y="238118"/>
                    <a:pt x="0" y="231034"/>
                    <a:pt x="0" y="222295"/>
                  </a:cubicBezTo>
                  <a:lnTo>
                    <a:pt x="0" y="15823"/>
                  </a:lnTo>
                  <a:cubicBezTo>
                    <a:pt x="0" y="7084"/>
                    <a:pt x="7084" y="0"/>
                    <a:pt x="15823" y="0"/>
                  </a:cubicBezTo>
                  <a:close/>
                </a:path>
              </a:pathLst>
            </a:custGeom>
            <a:solidFill>
              <a:srgbClr val="C84D7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079319" cy="276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7% de réactivité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891129" y="4718727"/>
            <a:ext cx="2446463" cy="539735"/>
            <a:chOff x="0" y="0"/>
            <a:chExt cx="1079319" cy="2381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9319" cy="238118"/>
            </a:xfrm>
            <a:custGeom>
              <a:avLst/>
              <a:gdLst/>
              <a:ahLst/>
              <a:cxnLst/>
              <a:rect l="l" t="t" r="r" b="b"/>
              <a:pathLst>
                <a:path w="1079319" h="238118">
                  <a:moveTo>
                    <a:pt x="15823" y="0"/>
                  </a:moveTo>
                  <a:lnTo>
                    <a:pt x="1063497" y="0"/>
                  </a:lnTo>
                  <a:cubicBezTo>
                    <a:pt x="1072235" y="0"/>
                    <a:pt x="1079319" y="7084"/>
                    <a:pt x="1079319" y="15823"/>
                  </a:cubicBezTo>
                  <a:lnTo>
                    <a:pt x="1079319" y="222295"/>
                  </a:lnTo>
                  <a:cubicBezTo>
                    <a:pt x="1079319" y="231034"/>
                    <a:pt x="1072235" y="238118"/>
                    <a:pt x="1063497" y="238118"/>
                  </a:cubicBezTo>
                  <a:lnTo>
                    <a:pt x="15823" y="238118"/>
                  </a:lnTo>
                  <a:cubicBezTo>
                    <a:pt x="7084" y="238118"/>
                    <a:pt x="0" y="231034"/>
                    <a:pt x="0" y="222295"/>
                  </a:cubicBezTo>
                  <a:lnTo>
                    <a:pt x="0" y="15823"/>
                  </a:lnTo>
                  <a:cubicBezTo>
                    <a:pt x="0" y="7084"/>
                    <a:pt x="7084" y="0"/>
                    <a:pt x="15823" y="0"/>
                  </a:cubicBezTo>
                  <a:close/>
                </a:path>
              </a:pathLst>
            </a:custGeom>
            <a:solidFill>
              <a:srgbClr val="C84D7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079319" cy="276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21,4% de réactivité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891129" y="5429912"/>
            <a:ext cx="2446463" cy="539735"/>
            <a:chOff x="0" y="0"/>
            <a:chExt cx="1079319" cy="23811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79319" cy="238118"/>
            </a:xfrm>
            <a:custGeom>
              <a:avLst/>
              <a:gdLst/>
              <a:ahLst/>
              <a:cxnLst/>
              <a:rect l="l" t="t" r="r" b="b"/>
              <a:pathLst>
                <a:path w="1079319" h="238118">
                  <a:moveTo>
                    <a:pt x="15823" y="0"/>
                  </a:moveTo>
                  <a:lnTo>
                    <a:pt x="1063497" y="0"/>
                  </a:lnTo>
                  <a:cubicBezTo>
                    <a:pt x="1072235" y="0"/>
                    <a:pt x="1079319" y="7084"/>
                    <a:pt x="1079319" y="15823"/>
                  </a:cubicBezTo>
                  <a:lnTo>
                    <a:pt x="1079319" y="222295"/>
                  </a:lnTo>
                  <a:cubicBezTo>
                    <a:pt x="1079319" y="231034"/>
                    <a:pt x="1072235" y="238118"/>
                    <a:pt x="1063497" y="238118"/>
                  </a:cubicBezTo>
                  <a:lnTo>
                    <a:pt x="15823" y="238118"/>
                  </a:lnTo>
                  <a:cubicBezTo>
                    <a:pt x="7084" y="238118"/>
                    <a:pt x="0" y="231034"/>
                    <a:pt x="0" y="222295"/>
                  </a:cubicBezTo>
                  <a:lnTo>
                    <a:pt x="0" y="15823"/>
                  </a:lnTo>
                  <a:cubicBezTo>
                    <a:pt x="0" y="7084"/>
                    <a:pt x="7084" y="0"/>
                    <a:pt x="15823" y="0"/>
                  </a:cubicBezTo>
                  <a:close/>
                </a:path>
              </a:pathLst>
            </a:custGeom>
            <a:solidFill>
              <a:srgbClr val="C84D7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079319" cy="276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7,4 % de réactivité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891129" y="6141098"/>
            <a:ext cx="2446463" cy="539735"/>
            <a:chOff x="0" y="0"/>
            <a:chExt cx="1079319" cy="23811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79319" cy="238118"/>
            </a:xfrm>
            <a:custGeom>
              <a:avLst/>
              <a:gdLst/>
              <a:ahLst/>
              <a:cxnLst/>
              <a:rect l="l" t="t" r="r" b="b"/>
              <a:pathLst>
                <a:path w="1079319" h="238118">
                  <a:moveTo>
                    <a:pt x="15823" y="0"/>
                  </a:moveTo>
                  <a:lnTo>
                    <a:pt x="1063497" y="0"/>
                  </a:lnTo>
                  <a:cubicBezTo>
                    <a:pt x="1072235" y="0"/>
                    <a:pt x="1079319" y="7084"/>
                    <a:pt x="1079319" y="15823"/>
                  </a:cubicBezTo>
                  <a:lnTo>
                    <a:pt x="1079319" y="222295"/>
                  </a:lnTo>
                  <a:cubicBezTo>
                    <a:pt x="1079319" y="231034"/>
                    <a:pt x="1072235" y="238118"/>
                    <a:pt x="1063497" y="238118"/>
                  </a:cubicBezTo>
                  <a:lnTo>
                    <a:pt x="15823" y="238118"/>
                  </a:lnTo>
                  <a:cubicBezTo>
                    <a:pt x="7084" y="238118"/>
                    <a:pt x="0" y="231034"/>
                    <a:pt x="0" y="222295"/>
                  </a:cubicBezTo>
                  <a:lnTo>
                    <a:pt x="0" y="15823"/>
                  </a:lnTo>
                  <a:cubicBezTo>
                    <a:pt x="0" y="7084"/>
                    <a:pt x="7084" y="0"/>
                    <a:pt x="15823" y="0"/>
                  </a:cubicBezTo>
                  <a:close/>
                </a:path>
              </a:pathLst>
            </a:custGeom>
            <a:solidFill>
              <a:srgbClr val="C84D7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079319" cy="276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10,9% de réactivité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 rot="-60000">
            <a:off x="13891129" y="6852283"/>
            <a:ext cx="2446463" cy="539735"/>
            <a:chOff x="0" y="0"/>
            <a:chExt cx="1079319" cy="23811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79319" cy="238118"/>
            </a:xfrm>
            <a:custGeom>
              <a:avLst/>
              <a:gdLst/>
              <a:ahLst/>
              <a:cxnLst/>
              <a:rect l="l" t="t" r="r" b="b"/>
              <a:pathLst>
                <a:path w="1079319" h="238118">
                  <a:moveTo>
                    <a:pt x="15823" y="0"/>
                  </a:moveTo>
                  <a:lnTo>
                    <a:pt x="1063497" y="0"/>
                  </a:lnTo>
                  <a:cubicBezTo>
                    <a:pt x="1072235" y="0"/>
                    <a:pt x="1079319" y="7084"/>
                    <a:pt x="1079319" y="15823"/>
                  </a:cubicBezTo>
                  <a:lnTo>
                    <a:pt x="1079319" y="222295"/>
                  </a:lnTo>
                  <a:cubicBezTo>
                    <a:pt x="1079319" y="231034"/>
                    <a:pt x="1072235" y="238118"/>
                    <a:pt x="1063497" y="238118"/>
                  </a:cubicBezTo>
                  <a:lnTo>
                    <a:pt x="15823" y="238118"/>
                  </a:lnTo>
                  <a:cubicBezTo>
                    <a:pt x="7084" y="238118"/>
                    <a:pt x="0" y="231034"/>
                    <a:pt x="0" y="222295"/>
                  </a:cubicBezTo>
                  <a:lnTo>
                    <a:pt x="0" y="15823"/>
                  </a:lnTo>
                  <a:cubicBezTo>
                    <a:pt x="0" y="7084"/>
                    <a:pt x="7084" y="0"/>
                    <a:pt x="15823" y="0"/>
                  </a:cubicBezTo>
                  <a:close/>
                </a:path>
              </a:pathLst>
            </a:custGeom>
            <a:solidFill>
              <a:srgbClr val="C84D7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079319" cy="276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8,1% de réactivité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 rot="-60000">
            <a:off x="13891129" y="7563468"/>
            <a:ext cx="2446463" cy="539735"/>
            <a:chOff x="0" y="0"/>
            <a:chExt cx="1079319" cy="23811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079319" cy="238118"/>
            </a:xfrm>
            <a:custGeom>
              <a:avLst/>
              <a:gdLst/>
              <a:ahLst/>
              <a:cxnLst/>
              <a:rect l="l" t="t" r="r" b="b"/>
              <a:pathLst>
                <a:path w="1079319" h="238118">
                  <a:moveTo>
                    <a:pt x="15823" y="0"/>
                  </a:moveTo>
                  <a:lnTo>
                    <a:pt x="1063497" y="0"/>
                  </a:lnTo>
                  <a:cubicBezTo>
                    <a:pt x="1072235" y="0"/>
                    <a:pt x="1079319" y="7084"/>
                    <a:pt x="1079319" y="15823"/>
                  </a:cubicBezTo>
                  <a:lnTo>
                    <a:pt x="1079319" y="222295"/>
                  </a:lnTo>
                  <a:cubicBezTo>
                    <a:pt x="1079319" y="231034"/>
                    <a:pt x="1072235" y="238118"/>
                    <a:pt x="1063497" y="238118"/>
                  </a:cubicBezTo>
                  <a:lnTo>
                    <a:pt x="15823" y="238118"/>
                  </a:lnTo>
                  <a:cubicBezTo>
                    <a:pt x="7084" y="238118"/>
                    <a:pt x="0" y="231034"/>
                    <a:pt x="0" y="222295"/>
                  </a:cubicBezTo>
                  <a:lnTo>
                    <a:pt x="0" y="15823"/>
                  </a:lnTo>
                  <a:cubicBezTo>
                    <a:pt x="0" y="7084"/>
                    <a:pt x="7084" y="0"/>
                    <a:pt x="15823" y="0"/>
                  </a:cubicBezTo>
                  <a:close/>
                </a:path>
              </a:pathLst>
            </a:custGeom>
            <a:solidFill>
              <a:srgbClr val="C84D7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1079319" cy="276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8,1% de réactivité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891129" y="8274654"/>
            <a:ext cx="2446463" cy="539735"/>
            <a:chOff x="0" y="0"/>
            <a:chExt cx="1079319" cy="238118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079319" cy="238118"/>
            </a:xfrm>
            <a:custGeom>
              <a:avLst/>
              <a:gdLst/>
              <a:ahLst/>
              <a:cxnLst/>
              <a:rect l="l" t="t" r="r" b="b"/>
              <a:pathLst>
                <a:path w="1079319" h="238118">
                  <a:moveTo>
                    <a:pt x="15823" y="0"/>
                  </a:moveTo>
                  <a:lnTo>
                    <a:pt x="1063497" y="0"/>
                  </a:lnTo>
                  <a:cubicBezTo>
                    <a:pt x="1072235" y="0"/>
                    <a:pt x="1079319" y="7084"/>
                    <a:pt x="1079319" y="15823"/>
                  </a:cubicBezTo>
                  <a:lnTo>
                    <a:pt x="1079319" y="222295"/>
                  </a:lnTo>
                  <a:cubicBezTo>
                    <a:pt x="1079319" y="231034"/>
                    <a:pt x="1072235" y="238118"/>
                    <a:pt x="1063497" y="238118"/>
                  </a:cubicBezTo>
                  <a:lnTo>
                    <a:pt x="15823" y="238118"/>
                  </a:lnTo>
                  <a:cubicBezTo>
                    <a:pt x="7084" y="238118"/>
                    <a:pt x="0" y="231034"/>
                    <a:pt x="0" y="222295"/>
                  </a:cubicBezTo>
                  <a:lnTo>
                    <a:pt x="0" y="15823"/>
                  </a:lnTo>
                  <a:cubicBezTo>
                    <a:pt x="0" y="7084"/>
                    <a:pt x="7084" y="0"/>
                    <a:pt x="15823" y="0"/>
                  </a:cubicBezTo>
                  <a:close/>
                </a:path>
              </a:pathLst>
            </a:custGeom>
            <a:solidFill>
              <a:srgbClr val="C84D7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1079319" cy="276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8,8% de réactivité</a:t>
              </a: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3230275" y="771999"/>
            <a:ext cx="11827450" cy="102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0"/>
              </a:lnSpc>
            </a:pPr>
            <a:r>
              <a:rPr lang="en-US" sz="6028" b="1" spc="-144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STATISTIQUES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271845" y="1733318"/>
            <a:ext cx="3673755" cy="61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8 NEWSLETTERS </a:t>
            </a:r>
          </a:p>
        </p:txBody>
      </p:sp>
      <p:sp>
        <p:nvSpPr>
          <p:cNvPr id="36" name="TextBox 36"/>
          <p:cNvSpPr txBox="1"/>
          <p:nvPr/>
        </p:nvSpPr>
        <p:spPr>
          <a:xfrm rot="5400000">
            <a:off x="2372699" y="3655961"/>
            <a:ext cx="101188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37" name="TextBox 37"/>
          <p:cNvSpPr txBox="1"/>
          <p:nvPr/>
        </p:nvSpPr>
        <p:spPr>
          <a:xfrm>
            <a:off x="2271845" y="3348740"/>
            <a:ext cx="1170161" cy="5283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09/12</a:t>
            </a: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2D3A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20/12</a:t>
            </a: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2D3A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13/01</a:t>
            </a: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2D3A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10/02</a:t>
            </a: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2D3A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25/02</a:t>
            </a: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2D3A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11/03</a:t>
            </a: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2D3A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27/03</a:t>
            </a:r>
          </a:p>
          <a:p>
            <a:pPr algn="ctr">
              <a:lnSpc>
                <a:spcPts val="2800"/>
              </a:lnSpc>
            </a:pPr>
            <a:endParaRPr lang="en-US" sz="2000" b="1">
              <a:solidFill>
                <a:srgbClr val="2D3A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24/04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3895653" y="1719545"/>
            <a:ext cx="2446463" cy="813116"/>
            <a:chOff x="0" y="0"/>
            <a:chExt cx="1079319" cy="358727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079319" cy="358727"/>
            </a:xfrm>
            <a:custGeom>
              <a:avLst/>
              <a:gdLst/>
              <a:ahLst/>
              <a:cxnLst/>
              <a:rect l="l" t="t" r="r" b="b"/>
              <a:pathLst>
                <a:path w="1079319" h="358727">
                  <a:moveTo>
                    <a:pt x="15823" y="0"/>
                  </a:moveTo>
                  <a:lnTo>
                    <a:pt x="1063497" y="0"/>
                  </a:lnTo>
                  <a:cubicBezTo>
                    <a:pt x="1072235" y="0"/>
                    <a:pt x="1079319" y="7084"/>
                    <a:pt x="1079319" y="15823"/>
                  </a:cubicBezTo>
                  <a:lnTo>
                    <a:pt x="1079319" y="342904"/>
                  </a:lnTo>
                  <a:cubicBezTo>
                    <a:pt x="1079319" y="351643"/>
                    <a:pt x="1072235" y="358727"/>
                    <a:pt x="1063497" y="358727"/>
                  </a:cubicBezTo>
                  <a:lnTo>
                    <a:pt x="15823" y="358727"/>
                  </a:lnTo>
                  <a:cubicBezTo>
                    <a:pt x="7084" y="358727"/>
                    <a:pt x="0" y="351643"/>
                    <a:pt x="0" y="342904"/>
                  </a:cubicBezTo>
                  <a:lnTo>
                    <a:pt x="0" y="15823"/>
                  </a:lnTo>
                  <a:cubicBezTo>
                    <a:pt x="0" y="7084"/>
                    <a:pt x="7084" y="0"/>
                    <a:pt x="15823" y="0"/>
                  </a:cubicBezTo>
                  <a:close/>
                </a:path>
              </a:pathLst>
            </a:custGeom>
            <a:solidFill>
              <a:srgbClr val="2D3A6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1079319" cy="3968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1900" b="1">
                  <a:solidFill>
                    <a:srgbClr val="DADFDD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3 061 contacts 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80345" y="-2025209"/>
            <a:ext cx="20650054" cy="13450811"/>
          </a:xfrm>
          <a:custGeom>
            <a:avLst/>
            <a:gdLst/>
            <a:ahLst/>
            <a:cxnLst/>
            <a:rect l="l" t="t" r="r" b="b"/>
            <a:pathLst>
              <a:path w="20650054" h="13450811">
                <a:moveTo>
                  <a:pt x="0" y="0"/>
                </a:moveTo>
                <a:lnTo>
                  <a:pt x="20650054" y="0"/>
                </a:lnTo>
                <a:lnTo>
                  <a:pt x="20650054" y="13450811"/>
                </a:lnTo>
                <a:lnTo>
                  <a:pt x="0" y="13450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9000"/>
            </a:blip>
            <a:stretch>
              <a:fillRect t="-1526" b="-1526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16488007" y="-42358"/>
            <a:ext cx="1842351" cy="184235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1011" y="0"/>
                  </a:moveTo>
                  <a:lnTo>
                    <a:pt x="791789" y="0"/>
                  </a:lnTo>
                  <a:cubicBezTo>
                    <a:pt x="797361" y="0"/>
                    <a:pt x="802706" y="2214"/>
                    <a:pt x="806646" y="6154"/>
                  </a:cubicBezTo>
                  <a:cubicBezTo>
                    <a:pt x="810586" y="10094"/>
                    <a:pt x="812800" y="15439"/>
                    <a:pt x="812800" y="21011"/>
                  </a:cubicBezTo>
                  <a:lnTo>
                    <a:pt x="812800" y="791789"/>
                  </a:lnTo>
                  <a:cubicBezTo>
                    <a:pt x="812800" y="797361"/>
                    <a:pt x="810586" y="802706"/>
                    <a:pt x="806646" y="806646"/>
                  </a:cubicBezTo>
                  <a:cubicBezTo>
                    <a:pt x="802706" y="810586"/>
                    <a:pt x="797361" y="812800"/>
                    <a:pt x="791789" y="812800"/>
                  </a:cubicBezTo>
                  <a:lnTo>
                    <a:pt x="21011" y="812800"/>
                  </a:lnTo>
                  <a:cubicBezTo>
                    <a:pt x="15439" y="812800"/>
                    <a:pt x="10094" y="810586"/>
                    <a:pt x="6154" y="806646"/>
                  </a:cubicBezTo>
                  <a:cubicBezTo>
                    <a:pt x="2214" y="802706"/>
                    <a:pt x="0" y="797361"/>
                    <a:pt x="0" y="791789"/>
                  </a:cubicBezTo>
                  <a:lnTo>
                    <a:pt x="0" y="21011"/>
                  </a:lnTo>
                  <a:cubicBezTo>
                    <a:pt x="0" y="15439"/>
                    <a:pt x="2214" y="10094"/>
                    <a:pt x="6154" y="6154"/>
                  </a:cubicBezTo>
                  <a:cubicBezTo>
                    <a:pt x="10094" y="2214"/>
                    <a:pt x="15439" y="0"/>
                    <a:pt x="21011" y="0"/>
                  </a:cubicBezTo>
                  <a:close/>
                </a:path>
              </a:pathLst>
            </a:custGeom>
            <a:solidFill>
              <a:srgbClr val="C2D92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857888" y="3923322"/>
            <a:ext cx="528024" cy="528024"/>
          </a:xfrm>
          <a:custGeom>
            <a:avLst/>
            <a:gdLst/>
            <a:ahLst/>
            <a:cxnLst/>
            <a:rect l="l" t="t" r="r" b="b"/>
            <a:pathLst>
              <a:path w="528024" h="528024">
                <a:moveTo>
                  <a:pt x="0" y="0"/>
                </a:moveTo>
                <a:lnTo>
                  <a:pt x="528024" y="0"/>
                </a:lnTo>
                <a:lnTo>
                  <a:pt x="528024" y="528024"/>
                </a:lnTo>
                <a:lnTo>
                  <a:pt x="0" y="528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7" name="Group 7"/>
          <p:cNvGrpSpPr/>
          <p:nvPr/>
        </p:nvGrpSpPr>
        <p:grpSpPr>
          <a:xfrm>
            <a:off x="4916440" y="4847900"/>
            <a:ext cx="8455121" cy="1504895"/>
            <a:chOff x="0" y="0"/>
            <a:chExt cx="2226863" cy="3963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26863" cy="396351"/>
            </a:xfrm>
            <a:custGeom>
              <a:avLst/>
              <a:gdLst/>
              <a:ahLst/>
              <a:cxnLst/>
              <a:rect l="l" t="t" r="r" b="b"/>
              <a:pathLst>
                <a:path w="2226863" h="396351">
                  <a:moveTo>
                    <a:pt x="4578" y="0"/>
                  </a:moveTo>
                  <a:lnTo>
                    <a:pt x="2222285" y="0"/>
                  </a:lnTo>
                  <a:cubicBezTo>
                    <a:pt x="2223499" y="0"/>
                    <a:pt x="2224664" y="482"/>
                    <a:pt x="2225522" y="1341"/>
                  </a:cubicBezTo>
                  <a:cubicBezTo>
                    <a:pt x="2226381" y="2200"/>
                    <a:pt x="2226863" y="3364"/>
                    <a:pt x="2226863" y="4578"/>
                  </a:cubicBezTo>
                  <a:lnTo>
                    <a:pt x="2226863" y="391773"/>
                  </a:lnTo>
                  <a:cubicBezTo>
                    <a:pt x="2226863" y="392987"/>
                    <a:pt x="2226381" y="394151"/>
                    <a:pt x="2225522" y="395010"/>
                  </a:cubicBezTo>
                  <a:cubicBezTo>
                    <a:pt x="2224664" y="395869"/>
                    <a:pt x="2223499" y="396351"/>
                    <a:pt x="2222285" y="396351"/>
                  </a:cubicBezTo>
                  <a:lnTo>
                    <a:pt x="4578" y="396351"/>
                  </a:lnTo>
                  <a:cubicBezTo>
                    <a:pt x="2050" y="396351"/>
                    <a:pt x="0" y="394301"/>
                    <a:pt x="0" y="391773"/>
                  </a:cubicBezTo>
                  <a:lnTo>
                    <a:pt x="0" y="4578"/>
                  </a:lnTo>
                  <a:cubicBezTo>
                    <a:pt x="0" y="3364"/>
                    <a:pt x="482" y="2200"/>
                    <a:pt x="1341" y="1341"/>
                  </a:cubicBezTo>
                  <a:cubicBezTo>
                    <a:pt x="2200" y="482"/>
                    <a:pt x="3364" y="0"/>
                    <a:pt x="4578" y="0"/>
                  </a:cubicBezTo>
                  <a:close/>
                </a:path>
              </a:pathLst>
            </a:custGeom>
            <a:solidFill>
              <a:srgbClr val="DADFD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226863" cy="434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879988" y="3923322"/>
            <a:ext cx="528024" cy="528024"/>
            <a:chOff x="0" y="0"/>
            <a:chExt cx="139068" cy="1390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9068" cy="139068"/>
            </a:xfrm>
            <a:custGeom>
              <a:avLst/>
              <a:gdLst/>
              <a:ahLst/>
              <a:cxnLst/>
              <a:rect l="l" t="t" r="r" b="b"/>
              <a:pathLst>
                <a:path w="139068" h="139068">
                  <a:moveTo>
                    <a:pt x="69534" y="0"/>
                  </a:moveTo>
                  <a:lnTo>
                    <a:pt x="69534" y="0"/>
                  </a:lnTo>
                  <a:cubicBezTo>
                    <a:pt x="107937" y="0"/>
                    <a:pt x="139068" y="31131"/>
                    <a:pt x="139068" y="69534"/>
                  </a:cubicBezTo>
                  <a:lnTo>
                    <a:pt x="139068" y="69534"/>
                  </a:lnTo>
                  <a:cubicBezTo>
                    <a:pt x="139068" y="87976"/>
                    <a:pt x="131742" y="105662"/>
                    <a:pt x="118702" y="118702"/>
                  </a:cubicBezTo>
                  <a:cubicBezTo>
                    <a:pt x="105662" y="131742"/>
                    <a:pt x="87976" y="139068"/>
                    <a:pt x="69534" y="139068"/>
                  </a:cubicBezTo>
                  <a:lnTo>
                    <a:pt x="69534" y="139068"/>
                  </a:lnTo>
                  <a:cubicBezTo>
                    <a:pt x="51092" y="139068"/>
                    <a:pt x="33406" y="131742"/>
                    <a:pt x="20366" y="118702"/>
                  </a:cubicBezTo>
                  <a:cubicBezTo>
                    <a:pt x="7326" y="105662"/>
                    <a:pt x="0" y="87976"/>
                    <a:pt x="0" y="69534"/>
                  </a:cubicBezTo>
                  <a:lnTo>
                    <a:pt x="0" y="69534"/>
                  </a:lnTo>
                  <a:cubicBezTo>
                    <a:pt x="0" y="51092"/>
                    <a:pt x="7326" y="33406"/>
                    <a:pt x="20366" y="20366"/>
                  </a:cubicBezTo>
                  <a:cubicBezTo>
                    <a:pt x="33406" y="7326"/>
                    <a:pt x="51092" y="0"/>
                    <a:pt x="69534" y="0"/>
                  </a:cubicBezTo>
                  <a:close/>
                </a:path>
              </a:pathLst>
            </a:custGeom>
            <a:solidFill>
              <a:srgbClr val="DADFD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39068" cy="177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361836" y="5029200"/>
            <a:ext cx="11827450" cy="102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0"/>
              </a:lnSpc>
            </a:pPr>
            <a:r>
              <a:rPr lang="en-US" sz="6028" b="1" spc="-144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 SUR 2026</a:t>
            </a:r>
          </a:p>
        </p:txBody>
      </p:sp>
      <p:sp>
        <p:nvSpPr>
          <p:cNvPr id="14" name="Freeform 14"/>
          <p:cNvSpPr/>
          <p:nvPr/>
        </p:nvSpPr>
        <p:spPr>
          <a:xfrm>
            <a:off x="8857888" y="3923322"/>
            <a:ext cx="528024" cy="528024"/>
          </a:xfrm>
          <a:custGeom>
            <a:avLst/>
            <a:gdLst/>
            <a:ahLst/>
            <a:cxnLst/>
            <a:rect l="l" t="t" r="r" b="b"/>
            <a:pathLst>
              <a:path w="528024" h="528024">
                <a:moveTo>
                  <a:pt x="0" y="0"/>
                </a:moveTo>
                <a:lnTo>
                  <a:pt x="528024" y="0"/>
                </a:lnTo>
                <a:lnTo>
                  <a:pt x="528024" y="528024"/>
                </a:lnTo>
                <a:lnTo>
                  <a:pt x="0" y="528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0D937-B942-FA32-2209-0C07D29BC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71F142F0-3BA2-1F1B-4E1A-A6AA8EBD4CDF}"/>
              </a:ext>
            </a:extLst>
          </p:cNvPr>
          <p:cNvSpPr/>
          <p:nvPr/>
        </p:nvSpPr>
        <p:spPr>
          <a:xfrm rot="-8200971">
            <a:off x="-3271266" y="5114011"/>
            <a:ext cx="8599932" cy="8626990"/>
          </a:xfrm>
          <a:custGeom>
            <a:avLst/>
            <a:gdLst/>
            <a:ahLst/>
            <a:cxnLst/>
            <a:rect l="l" t="t" r="r" b="b"/>
            <a:pathLst>
              <a:path w="8599932" h="8626990">
                <a:moveTo>
                  <a:pt x="0" y="0"/>
                </a:moveTo>
                <a:lnTo>
                  <a:pt x="8599932" y="0"/>
                </a:lnTo>
                <a:lnTo>
                  <a:pt x="8599932" y="8626990"/>
                </a:lnTo>
                <a:lnTo>
                  <a:pt x="0" y="8626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415" t="-1467" r="-1679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51FA8DFA-66E7-75E6-53EA-4C3EB5A3FCD5}"/>
              </a:ext>
            </a:extLst>
          </p:cNvPr>
          <p:cNvGrpSpPr/>
          <p:nvPr/>
        </p:nvGrpSpPr>
        <p:grpSpPr>
          <a:xfrm>
            <a:off x="16488007" y="-42358"/>
            <a:ext cx="1842351" cy="1842351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AE56306-BF89-26CF-D7AD-497E360891F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1011" y="0"/>
                  </a:moveTo>
                  <a:lnTo>
                    <a:pt x="791789" y="0"/>
                  </a:lnTo>
                  <a:cubicBezTo>
                    <a:pt x="797361" y="0"/>
                    <a:pt x="802706" y="2214"/>
                    <a:pt x="806646" y="6154"/>
                  </a:cubicBezTo>
                  <a:cubicBezTo>
                    <a:pt x="810586" y="10094"/>
                    <a:pt x="812800" y="15439"/>
                    <a:pt x="812800" y="21011"/>
                  </a:cubicBezTo>
                  <a:lnTo>
                    <a:pt x="812800" y="791789"/>
                  </a:lnTo>
                  <a:cubicBezTo>
                    <a:pt x="812800" y="797361"/>
                    <a:pt x="810586" y="802706"/>
                    <a:pt x="806646" y="806646"/>
                  </a:cubicBezTo>
                  <a:cubicBezTo>
                    <a:pt x="802706" y="810586"/>
                    <a:pt x="797361" y="812800"/>
                    <a:pt x="791789" y="812800"/>
                  </a:cubicBezTo>
                  <a:lnTo>
                    <a:pt x="21011" y="812800"/>
                  </a:lnTo>
                  <a:cubicBezTo>
                    <a:pt x="15439" y="812800"/>
                    <a:pt x="10094" y="810586"/>
                    <a:pt x="6154" y="806646"/>
                  </a:cubicBezTo>
                  <a:cubicBezTo>
                    <a:pt x="2214" y="802706"/>
                    <a:pt x="0" y="797361"/>
                    <a:pt x="0" y="791789"/>
                  </a:cubicBezTo>
                  <a:lnTo>
                    <a:pt x="0" y="21011"/>
                  </a:lnTo>
                  <a:cubicBezTo>
                    <a:pt x="0" y="15439"/>
                    <a:pt x="2214" y="10094"/>
                    <a:pt x="6154" y="6154"/>
                  </a:cubicBezTo>
                  <a:cubicBezTo>
                    <a:pt x="10094" y="2214"/>
                    <a:pt x="15439" y="0"/>
                    <a:pt x="21011" y="0"/>
                  </a:cubicBezTo>
                  <a:close/>
                </a:path>
              </a:pathLst>
            </a:custGeom>
            <a:solidFill>
              <a:srgbClr val="C2D92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087357C7-498F-5315-1452-8210D0551D7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4" name="TextBox 34">
            <a:extLst>
              <a:ext uri="{FF2B5EF4-FFF2-40B4-BE49-F238E27FC236}">
                <a16:creationId xmlns:a16="http://schemas.microsoft.com/office/drawing/2014/main" id="{152827E0-EC7C-4E26-AFBB-3BD73DE043EA}"/>
              </a:ext>
            </a:extLst>
          </p:cNvPr>
          <p:cNvSpPr txBox="1"/>
          <p:nvPr/>
        </p:nvSpPr>
        <p:spPr>
          <a:xfrm>
            <a:off x="3230275" y="771999"/>
            <a:ext cx="11827450" cy="2084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0"/>
              </a:lnSpc>
            </a:pPr>
            <a:r>
              <a:rPr lang="en-US" sz="6028" b="1" spc="-144" dirty="0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3ème FORUM DE LA SFNDT </a:t>
            </a:r>
          </a:p>
          <a:p>
            <a:pPr algn="ctr">
              <a:lnSpc>
                <a:spcPts val="8440"/>
              </a:lnSpc>
            </a:pPr>
            <a:r>
              <a:rPr lang="en-US" sz="5400" spc="-144" dirty="0">
                <a:solidFill>
                  <a:srgbClr val="3294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2 &amp; 3 </a:t>
            </a:r>
            <a:r>
              <a:rPr lang="en-US" sz="5400" spc="-144" dirty="0" err="1">
                <a:solidFill>
                  <a:srgbClr val="3294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avril</a:t>
            </a:r>
            <a:r>
              <a:rPr lang="en-US" sz="5400" spc="-144" dirty="0">
                <a:solidFill>
                  <a:srgbClr val="3294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2026 - Reims</a:t>
            </a: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AADF05F8-FBDF-A2E6-B7BE-4BB868FF219C}"/>
              </a:ext>
            </a:extLst>
          </p:cNvPr>
          <p:cNvSpPr txBox="1"/>
          <p:nvPr/>
        </p:nvSpPr>
        <p:spPr>
          <a:xfrm rot="5400000">
            <a:off x="2372699" y="3655961"/>
            <a:ext cx="101188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pSp>
        <p:nvGrpSpPr>
          <p:cNvPr id="44" name="Group 2">
            <a:extLst>
              <a:ext uri="{FF2B5EF4-FFF2-40B4-BE49-F238E27FC236}">
                <a16:creationId xmlns:a16="http://schemas.microsoft.com/office/drawing/2014/main" id="{501EAD29-FC19-1D39-FCE4-3A0227DE1298}"/>
              </a:ext>
            </a:extLst>
          </p:cNvPr>
          <p:cNvGrpSpPr/>
          <p:nvPr/>
        </p:nvGrpSpPr>
        <p:grpSpPr>
          <a:xfrm>
            <a:off x="1671275" y="3227045"/>
            <a:ext cx="15588025" cy="6528801"/>
            <a:chOff x="0" y="0"/>
            <a:chExt cx="4105488" cy="2009480"/>
          </a:xfrm>
        </p:grpSpPr>
        <p:sp>
          <p:nvSpPr>
            <p:cNvPr id="45" name="Freeform 3">
              <a:extLst>
                <a:ext uri="{FF2B5EF4-FFF2-40B4-BE49-F238E27FC236}">
                  <a16:creationId xmlns:a16="http://schemas.microsoft.com/office/drawing/2014/main" id="{1B988541-2474-85FF-D40B-B6BDF3737BD2}"/>
                </a:ext>
              </a:extLst>
            </p:cNvPr>
            <p:cNvSpPr/>
            <p:nvPr/>
          </p:nvSpPr>
          <p:spPr>
            <a:xfrm>
              <a:off x="0" y="0"/>
              <a:ext cx="4105488" cy="2009480"/>
            </a:xfrm>
            <a:custGeom>
              <a:avLst/>
              <a:gdLst/>
              <a:ahLst/>
              <a:cxnLst/>
              <a:rect l="l" t="t" r="r" b="b"/>
              <a:pathLst>
                <a:path w="4105488" h="2009480">
                  <a:moveTo>
                    <a:pt x="2483" y="0"/>
                  </a:moveTo>
                  <a:lnTo>
                    <a:pt x="4103005" y="0"/>
                  </a:lnTo>
                  <a:cubicBezTo>
                    <a:pt x="4103663" y="0"/>
                    <a:pt x="4104295" y="262"/>
                    <a:pt x="4104761" y="727"/>
                  </a:cubicBezTo>
                  <a:cubicBezTo>
                    <a:pt x="4105227" y="1193"/>
                    <a:pt x="4105488" y="1825"/>
                    <a:pt x="4105488" y="2483"/>
                  </a:cubicBezTo>
                  <a:lnTo>
                    <a:pt x="4105488" y="2006996"/>
                  </a:lnTo>
                  <a:cubicBezTo>
                    <a:pt x="4105488" y="2007655"/>
                    <a:pt x="4105227" y="2008287"/>
                    <a:pt x="4104761" y="2008752"/>
                  </a:cubicBezTo>
                  <a:cubicBezTo>
                    <a:pt x="4104295" y="2009218"/>
                    <a:pt x="4103663" y="2009480"/>
                    <a:pt x="4103005" y="2009480"/>
                  </a:cubicBezTo>
                  <a:lnTo>
                    <a:pt x="2483" y="2009480"/>
                  </a:lnTo>
                  <a:cubicBezTo>
                    <a:pt x="1825" y="2009480"/>
                    <a:pt x="1193" y="2009218"/>
                    <a:pt x="727" y="2008752"/>
                  </a:cubicBezTo>
                  <a:cubicBezTo>
                    <a:pt x="262" y="2008287"/>
                    <a:pt x="0" y="2007655"/>
                    <a:pt x="0" y="2006996"/>
                  </a:cubicBezTo>
                  <a:lnTo>
                    <a:pt x="0" y="2483"/>
                  </a:lnTo>
                  <a:cubicBezTo>
                    <a:pt x="0" y="1825"/>
                    <a:pt x="262" y="1193"/>
                    <a:pt x="727" y="727"/>
                  </a:cubicBezTo>
                  <a:cubicBezTo>
                    <a:pt x="1193" y="262"/>
                    <a:pt x="1825" y="0"/>
                    <a:pt x="2483" y="0"/>
                  </a:cubicBezTo>
                  <a:close/>
                </a:path>
              </a:pathLst>
            </a:custGeom>
            <a:solidFill>
              <a:srgbClr val="DADFDD"/>
            </a:solid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6" name="TextBox 4">
              <a:extLst>
                <a:ext uri="{FF2B5EF4-FFF2-40B4-BE49-F238E27FC236}">
                  <a16:creationId xmlns:a16="http://schemas.microsoft.com/office/drawing/2014/main" id="{0F9B2AEA-A8AC-81AA-DC49-B3546D9B1C77}"/>
                </a:ext>
              </a:extLst>
            </p:cNvPr>
            <p:cNvSpPr txBox="1"/>
            <p:nvPr/>
          </p:nvSpPr>
          <p:spPr>
            <a:xfrm>
              <a:off x="0" y="-38100"/>
              <a:ext cx="4105488" cy="2047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41" name="Group 38">
            <a:extLst>
              <a:ext uri="{FF2B5EF4-FFF2-40B4-BE49-F238E27FC236}">
                <a16:creationId xmlns:a16="http://schemas.microsoft.com/office/drawing/2014/main" id="{86709A7A-8494-6654-71CB-7EC468FE7159}"/>
              </a:ext>
            </a:extLst>
          </p:cNvPr>
          <p:cNvGrpSpPr/>
          <p:nvPr/>
        </p:nvGrpSpPr>
        <p:grpSpPr>
          <a:xfrm>
            <a:off x="1211860" y="2968842"/>
            <a:ext cx="2446463" cy="813116"/>
            <a:chOff x="0" y="0"/>
            <a:chExt cx="1079319" cy="358727"/>
          </a:xfrm>
          <a:solidFill>
            <a:srgbClr val="C2D927"/>
          </a:solidFill>
        </p:grpSpPr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7195AB47-31C1-61FE-F338-EA7B719CC372}"/>
                </a:ext>
              </a:extLst>
            </p:cNvPr>
            <p:cNvSpPr/>
            <p:nvPr/>
          </p:nvSpPr>
          <p:spPr>
            <a:xfrm>
              <a:off x="0" y="0"/>
              <a:ext cx="1079319" cy="358727"/>
            </a:xfrm>
            <a:custGeom>
              <a:avLst/>
              <a:gdLst/>
              <a:ahLst/>
              <a:cxnLst/>
              <a:rect l="l" t="t" r="r" b="b"/>
              <a:pathLst>
                <a:path w="1079319" h="358727">
                  <a:moveTo>
                    <a:pt x="15823" y="0"/>
                  </a:moveTo>
                  <a:lnTo>
                    <a:pt x="1063497" y="0"/>
                  </a:lnTo>
                  <a:cubicBezTo>
                    <a:pt x="1072235" y="0"/>
                    <a:pt x="1079319" y="7084"/>
                    <a:pt x="1079319" y="15823"/>
                  </a:cubicBezTo>
                  <a:lnTo>
                    <a:pt x="1079319" y="342904"/>
                  </a:lnTo>
                  <a:cubicBezTo>
                    <a:pt x="1079319" y="351643"/>
                    <a:pt x="1072235" y="358727"/>
                    <a:pt x="1063497" y="358727"/>
                  </a:cubicBezTo>
                  <a:lnTo>
                    <a:pt x="15823" y="358727"/>
                  </a:lnTo>
                  <a:cubicBezTo>
                    <a:pt x="7084" y="358727"/>
                    <a:pt x="0" y="351643"/>
                    <a:pt x="0" y="342904"/>
                  </a:cubicBezTo>
                  <a:lnTo>
                    <a:pt x="0" y="15823"/>
                  </a:lnTo>
                  <a:cubicBezTo>
                    <a:pt x="0" y="7084"/>
                    <a:pt x="7084" y="0"/>
                    <a:pt x="1582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TextBox 40">
              <a:extLst>
                <a:ext uri="{FF2B5EF4-FFF2-40B4-BE49-F238E27FC236}">
                  <a16:creationId xmlns:a16="http://schemas.microsoft.com/office/drawing/2014/main" id="{60146F06-A2AA-678D-016D-6525B2E693F0}"/>
                </a:ext>
              </a:extLst>
            </p:cNvPr>
            <p:cNvSpPr txBox="1"/>
            <p:nvPr/>
          </p:nvSpPr>
          <p:spPr>
            <a:xfrm>
              <a:off x="0" y="-38100"/>
              <a:ext cx="1079319" cy="39682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LES ESPACES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593782F0-D539-2AF8-F90E-037240F94259}"/>
              </a:ext>
            </a:extLst>
          </p:cNvPr>
          <p:cNvSpPr txBox="1"/>
          <p:nvPr/>
        </p:nvSpPr>
        <p:spPr>
          <a:xfrm>
            <a:off x="2463893" y="4017915"/>
            <a:ext cx="6299107" cy="1771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Zone d’exposition :</a:t>
            </a:r>
            <a:r>
              <a:rPr lang="en-US" sz="2000" b="1" dirty="0">
                <a:solidFill>
                  <a:srgbClr val="767FB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00" b="1" dirty="0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Espace “Le Bouchon” </a:t>
            </a:r>
          </a:p>
          <a:p>
            <a:pPr algn="l">
              <a:lnSpc>
                <a:spcPts val="2800"/>
              </a:lnSpc>
            </a:pPr>
            <a:endParaRPr lang="en-US" sz="2000" b="1" dirty="0">
              <a:solidFill>
                <a:srgbClr val="2D3A6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Salle de preview :</a:t>
            </a:r>
            <a:r>
              <a:rPr lang="en-US" sz="2000" b="1" dirty="0">
                <a:solidFill>
                  <a:srgbClr val="767FB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00" b="1" dirty="0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Espace “Studio TV”</a:t>
            </a:r>
            <a:endParaRPr lang="en-US" sz="2000" b="1" dirty="0">
              <a:solidFill>
                <a:srgbClr val="767FBD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2800"/>
              </a:lnSpc>
            </a:pPr>
            <a:endParaRPr lang="en-US" sz="2000" b="1" dirty="0">
              <a:solidFill>
                <a:srgbClr val="767FBD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Sessions :</a:t>
            </a:r>
            <a:r>
              <a:rPr lang="en-US" sz="2000" b="1" dirty="0">
                <a:solidFill>
                  <a:srgbClr val="767FB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00" b="1" dirty="0">
                <a:solidFill>
                  <a:srgbClr val="2D3A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Amphitheatre Clovis de 350 places</a:t>
            </a: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42CF8967-78A8-072A-0EA2-2469280986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807"/>
          <a:stretch>
            <a:fillRect/>
          </a:stretch>
        </p:blipFill>
        <p:spPr>
          <a:xfrm>
            <a:off x="8498379" y="3555676"/>
            <a:ext cx="8577761" cy="5567734"/>
          </a:xfrm>
          <a:prstGeom prst="rect">
            <a:avLst/>
          </a:prstGeom>
        </p:spPr>
      </p:pic>
      <p:sp>
        <p:nvSpPr>
          <p:cNvPr id="49" name="Ellipse 48">
            <a:extLst>
              <a:ext uri="{FF2B5EF4-FFF2-40B4-BE49-F238E27FC236}">
                <a16:creationId xmlns:a16="http://schemas.microsoft.com/office/drawing/2014/main" id="{C631C57E-8FCE-E535-1480-1B03AAFA1000}"/>
              </a:ext>
            </a:extLst>
          </p:cNvPr>
          <p:cNvSpPr/>
          <p:nvPr/>
        </p:nvSpPr>
        <p:spPr>
          <a:xfrm>
            <a:off x="10896600" y="3390900"/>
            <a:ext cx="916479" cy="5508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accent2"/>
                </a:solidFill>
              </a:ln>
              <a:noFill/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8CE11022-C1D0-9D4F-8138-D6BA2FDB7A8E}"/>
              </a:ext>
            </a:extLst>
          </p:cNvPr>
          <p:cNvSpPr/>
          <p:nvPr/>
        </p:nvSpPr>
        <p:spPr>
          <a:xfrm>
            <a:off x="13563600" y="7886700"/>
            <a:ext cx="916479" cy="5508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accent2"/>
                </a:solidFill>
              </a:ln>
              <a:noFill/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6035ED33-68CC-2F9D-1D44-B253E69A5876}"/>
              </a:ext>
            </a:extLst>
          </p:cNvPr>
          <p:cNvSpPr/>
          <p:nvPr/>
        </p:nvSpPr>
        <p:spPr>
          <a:xfrm>
            <a:off x="8227521" y="6343230"/>
            <a:ext cx="916479" cy="5508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accent2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948664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9F889-51F4-EB34-40CC-26F7C41DE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C638EE98-40BD-4FEE-BD26-FD119C11A286}"/>
              </a:ext>
            </a:extLst>
          </p:cNvPr>
          <p:cNvSpPr/>
          <p:nvPr/>
        </p:nvSpPr>
        <p:spPr>
          <a:xfrm rot="-8200971">
            <a:off x="-3271266" y="5114011"/>
            <a:ext cx="8599932" cy="8626990"/>
          </a:xfrm>
          <a:custGeom>
            <a:avLst/>
            <a:gdLst/>
            <a:ahLst/>
            <a:cxnLst/>
            <a:rect l="l" t="t" r="r" b="b"/>
            <a:pathLst>
              <a:path w="8599932" h="8626990">
                <a:moveTo>
                  <a:pt x="0" y="0"/>
                </a:moveTo>
                <a:lnTo>
                  <a:pt x="8599932" y="0"/>
                </a:lnTo>
                <a:lnTo>
                  <a:pt x="8599932" y="8626990"/>
                </a:lnTo>
                <a:lnTo>
                  <a:pt x="0" y="8626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415" t="-1467" r="-1679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C4FB67E3-87E0-F8B8-A122-9A8A10AF0D9A}"/>
              </a:ext>
            </a:extLst>
          </p:cNvPr>
          <p:cNvGrpSpPr/>
          <p:nvPr/>
        </p:nvGrpSpPr>
        <p:grpSpPr>
          <a:xfrm>
            <a:off x="16488007" y="-42358"/>
            <a:ext cx="1842351" cy="1842351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F74782B-F84A-8FA0-1707-F7A2BDF62BB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1011" y="0"/>
                  </a:moveTo>
                  <a:lnTo>
                    <a:pt x="791789" y="0"/>
                  </a:lnTo>
                  <a:cubicBezTo>
                    <a:pt x="797361" y="0"/>
                    <a:pt x="802706" y="2214"/>
                    <a:pt x="806646" y="6154"/>
                  </a:cubicBezTo>
                  <a:cubicBezTo>
                    <a:pt x="810586" y="10094"/>
                    <a:pt x="812800" y="15439"/>
                    <a:pt x="812800" y="21011"/>
                  </a:cubicBezTo>
                  <a:lnTo>
                    <a:pt x="812800" y="791789"/>
                  </a:lnTo>
                  <a:cubicBezTo>
                    <a:pt x="812800" y="797361"/>
                    <a:pt x="810586" y="802706"/>
                    <a:pt x="806646" y="806646"/>
                  </a:cubicBezTo>
                  <a:cubicBezTo>
                    <a:pt x="802706" y="810586"/>
                    <a:pt x="797361" y="812800"/>
                    <a:pt x="791789" y="812800"/>
                  </a:cubicBezTo>
                  <a:lnTo>
                    <a:pt x="21011" y="812800"/>
                  </a:lnTo>
                  <a:cubicBezTo>
                    <a:pt x="15439" y="812800"/>
                    <a:pt x="10094" y="810586"/>
                    <a:pt x="6154" y="806646"/>
                  </a:cubicBezTo>
                  <a:cubicBezTo>
                    <a:pt x="2214" y="802706"/>
                    <a:pt x="0" y="797361"/>
                    <a:pt x="0" y="791789"/>
                  </a:cubicBezTo>
                  <a:lnTo>
                    <a:pt x="0" y="21011"/>
                  </a:lnTo>
                  <a:cubicBezTo>
                    <a:pt x="0" y="15439"/>
                    <a:pt x="2214" y="10094"/>
                    <a:pt x="6154" y="6154"/>
                  </a:cubicBezTo>
                  <a:cubicBezTo>
                    <a:pt x="10094" y="2214"/>
                    <a:pt x="15439" y="0"/>
                    <a:pt x="21011" y="0"/>
                  </a:cubicBezTo>
                  <a:close/>
                </a:path>
              </a:pathLst>
            </a:custGeom>
            <a:solidFill>
              <a:srgbClr val="C2D92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281A210-ACAA-DB76-89F2-A0A4F5591FFB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4" name="TextBox 34">
            <a:extLst>
              <a:ext uri="{FF2B5EF4-FFF2-40B4-BE49-F238E27FC236}">
                <a16:creationId xmlns:a16="http://schemas.microsoft.com/office/drawing/2014/main" id="{EC467DBB-B32C-3E33-13DE-ED224F4A4B06}"/>
              </a:ext>
            </a:extLst>
          </p:cNvPr>
          <p:cNvSpPr txBox="1"/>
          <p:nvPr/>
        </p:nvSpPr>
        <p:spPr>
          <a:xfrm>
            <a:off x="3230275" y="771999"/>
            <a:ext cx="11827450" cy="2084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0"/>
              </a:lnSpc>
            </a:pPr>
            <a:r>
              <a:rPr lang="en-US" sz="6028" b="1" spc="-144" dirty="0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3ème FORUM DE LA SFNDT </a:t>
            </a:r>
          </a:p>
          <a:p>
            <a:pPr algn="ctr">
              <a:lnSpc>
                <a:spcPts val="8440"/>
              </a:lnSpc>
            </a:pPr>
            <a:r>
              <a:rPr lang="en-US" sz="5400" spc="-144" dirty="0">
                <a:solidFill>
                  <a:srgbClr val="3294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2 &amp; 3 </a:t>
            </a:r>
            <a:r>
              <a:rPr lang="en-US" sz="5400" spc="-144" dirty="0" err="1">
                <a:solidFill>
                  <a:srgbClr val="3294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avril</a:t>
            </a:r>
            <a:r>
              <a:rPr lang="en-US" sz="5400" spc="-144" dirty="0">
                <a:solidFill>
                  <a:srgbClr val="3294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2026 - Reims</a:t>
            </a: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5B39EB2E-0AEF-F1D2-74CF-E999CB07C61A}"/>
              </a:ext>
            </a:extLst>
          </p:cNvPr>
          <p:cNvSpPr txBox="1"/>
          <p:nvPr/>
        </p:nvSpPr>
        <p:spPr>
          <a:xfrm rot="5400000">
            <a:off x="2372699" y="3655961"/>
            <a:ext cx="101188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pSp>
        <p:nvGrpSpPr>
          <p:cNvPr id="44" name="Group 2">
            <a:extLst>
              <a:ext uri="{FF2B5EF4-FFF2-40B4-BE49-F238E27FC236}">
                <a16:creationId xmlns:a16="http://schemas.microsoft.com/office/drawing/2014/main" id="{2BB91792-7DAC-E7FF-6465-F96FD4E01E8E}"/>
              </a:ext>
            </a:extLst>
          </p:cNvPr>
          <p:cNvGrpSpPr/>
          <p:nvPr/>
        </p:nvGrpSpPr>
        <p:grpSpPr>
          <a:xfrm>
            <a:off x="1671275" y="3227045"/>
            <a:ext cx="15588025" cy="4812055"/>
            <a:chOff x="0" y="0"/>
            <a:chExt cx="4105488" cy="2009480"/>
          </a:xfrm>
        </p:grpSpPr>
        <p:sp>
          <p:nvSpPr>
            <p:cNvPr id="45" name="Freeform 3">
              <a:extLst>
                <a:ext uri="{FF2B5EF4-FFF2-40B4-BE49-F238E27FC236}">
                  <a16:creationId xmlns:a16="http://schemas.microsoft.com/office/drawing/2014/main" id="{0537651C-AF4A-BF43-29BB-C1101A6A02F9}"/>
                </a:ext>
              </a:extLst>
            </p:cNvPr>
            <p:cNvSpPr/>
            <p:nvPr/>
          </p:nvSpPr>
          <p:spPr>
            <a:xfrm>
              <a:off x="0" y="0"/>
              <a:ext cx="4105488" cy="2009480"/>
            </a:xfrm>
            <a:custGeom>
              <a:avLst/>
              <a:gdLst/>
              <a:ahLst/>
              <a:cxnLst/>
              <a:rect l="l" t="t" r="r" b="b"/>
              <a:pathLst>
                <a:path w="4105488" h="2009480">
                  <a:moveTo>
                    <a:pt x="2483" y="0"/>
                  </a:moveTo>
                  <a:lnTo>
                    <a:pt x="4103005" y="0"/>
                  </a:lnTo>
                  <a:cubicBezTo>
                    <a:pt x="4103663" y="0"/>
                    <a:pt x="4104295" y="262"/>
                    <a:pt x="4104761" y="727"/>
                  </a:cubicBezTo>
                  <a:cubicBezTo>
                    <a:pt x="4105227" y="1193"/>
                    <a:pt x="4105488" y="1825"/>
                    <a:pt x="4105488" y="2483"/>
                  </a:cubicBezTo>
                  <a:lnTo>
                    <a:pt x="4105488" y="2006996"/>
                  </a:lnTo>
                  <a:cubicBezTo>
                    <a:pt x="4105488" y="2007655"/>
                    <a:pt x="4105227" y="2008287"/>
                    <a:pt x="4104761" y="2008752"/>
                  </a:cubicBezTo>
                  <a:cubicBezTo>
                    <a:pt x="4104295" y="2009218"/>
                    <a:pt x="4103663" y="2009480"/>
                    <a:pt x="4103005" y="2009480"/>
                  </a:cubicBezTo>
                  <a:lnTo>
                    <a:pt x="2483" y="2009480"/>
                  </a:lnTo>
                  <a:cubicBezTo>
                    <a:pt x="1825" y="2009480"/>
                    <a:pt x="1193" y="2009218"/>
                    <a:pt x="727" y="2008752"/>
                  </a:cubicBezTo>
                  <a:cubicBezTo>
                    <a:pt x="262" y="2008287"/>
                    <a:pt x="0" y="2007655"/>
                    <a:pt x="0" y="2006996"/>
                  </a:cubicBezTo>
                  <a:lnTo>
                    <a:pt x="0" y="2483"/>
                  </a:lnTo>
                  <a:cubicBezTo>
                    <a:pt x="0" y="1825"/>
                    <a:pt x="262" y="1193"/>
                    <a:pt x="727" y="727"/>
                  </a:cubicBezTo>
                  <a:cubicBezTo>
                    <a:pt x="1193" y="262"/>
                    <a:pt x="1825" y="0"/>
                    <a:pt x="2483" y="0"/>
                  </a:cubicBezTo>
                  <a:close/>
                </a:path>
              </a:pathLst>
            </a:custGeom>
            <a:solidFill>
              <a:srgbClr val="DADFDD"/>
            </a:solid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6" name="TextBox 4">
              <a:extLst>
                <a:ext uri="{FF2B5EF4-FFF2-40B4-BE49-F238E27FC236}">
                  <a16:creationId xmlns:a16="http://schemas.microsoft.com/office/drawing/2014/main" id="{A3EB8500-EB4E-08F8-2A67-F303153667EC}"/>
                </a:ext>
              </a:extLst>
            </p:cNvPr>
            <p:cNvSpPr txBox="1"/>
            <p:nvPr/>
          </p:nvSpPr>
          <p:spPr>
            <a:xfrm>
              <a:off x="0" y="-38100"/>
              <a:ext cx="4105488" cy="2047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41" name="Group 38">
            <a:extLst>
              <a:ext uri="{FF2B5EF4-FFF2-40B4-BE49-F238E27FC236}">
                <a16:creationId xmlns:a16="http://schemas.microsoft.com/office/drawing/2014/main" id="{B5A83D0F-1E51-7956-0131-7DA5E17DA396}"/>
              </a:ext>
            </a:extLst>
          </p:cNvPr>
          <p:cNvGrpSpPr/>
          <p:nvPr/>
        </p:nvGrpSpPr>
        <p:grpSpPr>
          <a:xfrm>
            <a:off x="1211860" y="2968842"/>
            <a:ext cx="2446463" cy="813116"/>
            <a:chOff x="0" y="0"/>
            <a:chExt cx="1079319" cy="358727"/>
          </a:xfrm>
          <a:solidFill>
            <a:srgbClr val="C2D927"/>
          </a:solidFill>
        </p:grpSpPr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18AA1057-E304-075E-845F-3EBA918E1BA7}"/>
                </a:ext>
              </a:extLst>
            </p:cNvPr>
            <p:cNvSpPr/>
            <p:nvPr/>
          </p:nvSpPr>
          <p:spPr>
            <a:xfrm>
              <a:off x="0" y="0"/>
              <a:ext cx="1079319" cy="358727"/>
            </a:xfrm>
            <a:custGeom>
              <a:avLst/>
              <a:gdLst/>
              <a:ahLst/>
              <a:cxnLst/>
              <a:rect l="l" t="t" r="r" b="b"/>
              <a:pathLst>
                <a:path w="1079319" h="358727">
                  <a:moveTo>
                    <a:pt x="15823" y="0"/>
                  </a:moveTo>
                  <a:lnTo>
                    <a:pt x="1063497" y="0"/>
                  </a:lnTo>
                  <a:cubicBezTo>
                    <a:pt x="1072235" y="0"/>
                    <a:pt x="1079319" y="7084"/>
                    <a:pt x="1079319" y="15823"/>
                  </a:cubicBezTo>
                  <a:lnTo>
                    <a:pt x="1079319" y="342904"/>
                  </a:lnTo>
                  <a:cubicBezTo>
                    <a:pt x="1079319" y="351643"/>
                    <a:pt x="1072235" y="358727"/>
                    <a:pt x="1063497" y="358727"/>
                  </a:cubicBezTo>
                  <a:lnTo>
                    <a:pt x="15823" y="358727"/>
                  </a:lnTo>
                  <a:cubicBezTo>
                    <a:pt x="7084" y="358727"/>
                    <a:pt x="0" y="351643"/>
                    <a:pt x="0" y="342904"/>
                  </a:cubicBezTo>
                  <a:lnTo>
                    <a:pt x="0" y="15823"/>
                  </a:lnTo>
                  <a:cubicBezTo>
                    <a:pt x="0" y="7084"/>
                    <a:pt x="7084" y="0"/>
                    <a:pt x="1582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TextBox 40">
              <a:extLst>
                <a:ext uri="{FF2B5EF4-FFF2-40B4-BE49-F238E27FC236}">
                  <a16:creationId xmlns:a16="http://schemas.microsoft.com/office/drawing/2014/main" id="{31207624-C16E-0513-A602-FD7F9B17315F}"/>
                </a:ext>
              </a:extLst>
            </p:cNvPr>
            <p:cNvSpPr txBox="1"/>
            <p:nvPr/>
          </p:nvSpPr>
          <p:spPr>
            <a:xfrm>
              <a:off x="0" y="-38100"/>
              <a:ext cx="1079319" cy="39682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INSCRIPTIONS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9104713D-F1A1-2A0C-A424-73B40520EC84}"/>
              </a:ext>
            </a:extLst>
          </p:cNvPr>
          <p:cNvSpPr txBox="1"/>
          <p:nvPr/>
        </p:nvSpPr>
        <p:spPr>
          <a:xfrm>
            <a:off x="2463893" y="4017915"/>
            <a:ext cx="14024114" cy="3182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1" dirty="0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TARIFS DES INSCRIPTIONS 2025 (</a:t>
            </a:r>
            <a:r>
              <a:rPr lang="en-US" sz="2000" b="1" dirty="0" err="1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</a:t>
            </a:r>
            <a:r>
              <a:rPr lang="en-US" sz="2000" b="1" dirty="0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TTC) :</a:t>
            </a:r>
            <a:r>
              <a:rPr lang="en-US" sz="2000" b="1" dirty="0">
                <a:solidFill>
                  <a:srgbClr val="767FB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Membres</a:t>
            </a:r>
            <a:r>
              <a:rPr lang="en-US" sz="2000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SFNDT </a:t>
            </a:r>
            <a:r>
              <a:rPr lang="en-US" sz="2000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Wingdings" panose="05000000000000000000" pitchFamily="2" charset="2"/>
              </a:rPr>
              <a:t> 100 € / 150 € (à 1er mars)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Wingdings" panose="05000000000000000000" pitchFamily="2" charset="2"/>
              </a:rPr>
              <a:t>Non </a:t>
            </a:r>
            <a:r>
              <a:rPr lang="en-US" sz="2000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Wingdings" panose="05000000000000000000" pitchFamily="2" charset="2"/>
              </a:rPr>
              <a:t>membres</a:t>
            </a:r>
            <a:r>
              <a:rPr lang="en-US" sz="2000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Wingdings" panose="05000000000000000000" pitchFamily="2" charset="2"/>
              </a:rPr>
              <a:t> SFNDT  150 € / 200 €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Wingdings" panose="05000000000000000000" pitchFamily="2" charset="2"/>
              </a:rPr>
              <a:t>IPA, IDE, internes </a:t>
            </a:r>
            <a:r>
              <a:rPr lang="en-US" sz="2000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Wingdings" panose="05000000000000000000" pitchFamily="2" charset="2"/>
              </a:rPr>
              <a:t>ou</a:t>
            </a:r>
            <a:r>
              <a:rPr lang="en-US" sz="2000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Wingdings" panose="05000000000000000000" pitchFamily="2" charset="2"/>
              </a:rPr>
              <a:t>moins</a:t>
            </a:r>
            <a:r>
              <a:rPr lang="en-US" sz="2000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Wingdings" panose="05000000000000000000" pitchFamily="2" charset="2"/>
              </a:rPr>
              <a:t> de 30 </a:t>
            </a:r>
            <a:r>
              <a:rPr lang="en-US" sz="2000" b="1" dirty="0" err="1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Wingdings" panose="05000000000000000000" pitchFamily="2" charset="2"/>
              </a:rPr>
              <a:t>ans</a:t>
            </a:r>
            <a:r>
              <a:rPr lang="en-US" sz="2000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Wingdings" panose="05000000000000000000" pitchFamily="2" charset="2"/>
              </a:rPr>
              <a:t>  40 €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Wingdings" panose="05000000000000000000" pitchFamily="2" charset="2"/>
              </a:rPr>
              <a:t>Tarif diner : 60 €</a:t>
            </a:r>
          </a:p>
          <a:p>
            <a:pPr lvl="1">
              <a:lnSpc>
                <a:spcPct val="150000"/>
              </a:lnSpc>
            </a:pPr>
            <a:endParaRPr lang="en-US" sz="2000" b="1" dirty="0">
              <a:solidFill>
                <a:srgbClr val="FF0000"/>
              </a:solidFill>
              <a:latin typeface="Open Sans Bold"/>
              <a:ea typeface="Open Sans Bold"/>
              <a:cs typeface="Open Sans Bold"/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Open Sans Bold"/>
                <a:ea typeface="Open Sans Bold"/>
                <a:cs typeface="Open Sans Bold"/>
                <a:sym typeface="Wingdings" panose="05000000000000000000" pitchFamily="2" charset="2"/>
              </a:rPr>
              <a:t>-&gt; Conserver les tarifs 2025 pour 2026</a:t>
            </a:r>
            <a:endParaRPr lang="en-US" sz="20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83672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35B3E-756B-2DF3-9307-BA9D76E8D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CFB900E6-AA9B-6A7C-06D3-BAECB4651360}"/>
              </a:ext>
            </a:extLst>
          </p:cNvPr>
          <p:cNvSpPr/>
          <p:nvPr/>
        </p:nvSpPr>
        <p:spPr>
          <a:xfrm rot="-8200971">
            <a:off x="-3271266" y="5114011"/>
            <a:ext cx="8599932" cy="8626990"/>
          </a:xfrm>
          <a:custGeom>
            <a:avLst/>
            <a:gdLst/>
            <a:ahLst/>
            <a:cxnLst/>
            <a:rect l="l" t="t" r="r" b="b"/>
            <a:pathLst>
              <a:path w="8599932" h="8626990">
                <a:moveTo>
                  <a:pt x="0" y="0"/>
                </a:moveTo>
                <a:lnTo>
                  <a:pt x="8599932" y="0"/>
                </a:lnTo>
                <a:lnTo>
                  <a:pt x="8599932" y="8626990"/>
                </a:lnTo>
                <a:lnTo>
                  <a:pt x="0" y="8626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415" t="-1467" r="-1679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4FB1FC0D-023F-45C8-56B6-42758F578868}"/>
              </a:ext>
            </a:extLst>
          </p:cNvPr>
          <p:cNvGrpSpPr/>
          <p:nvPr/>
        </p:nvGrpSpPr>
        <p:grpSpPr>
          <a:xfrm>
            <a:off x="16488007" y="-42358"/>
            <a:ext cx="1842351" cy="1842351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EAA9909-D8DD-6E38-F39C-BF596683193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1011" y="0"/>
                  </a:moveTo>
                  <a:lnTo>
                    <a:pt x="791789" y="0"/>
                  </a:lnTo>
                  <a:cubicBezTo>
                    <a:pt x="797361" y="0"/>
                    <a:pt x="802706" y="2214"/>
                    <a:pt x="806646" y="6154"/>
                  </a:cubicBezTo>
                  <a:cubicBezTo>
                    <a:pt x="810586" y="10094"/>
                    <a:pt x="812800" y="15439"/>
                    <a:pt x="812800" y="21011"/>
                  </a:cubicBezTo>
                  <a:lnTo>
                    <a:pt x="812800" y="791789"/>
                  </a:lnTo>
                  <a:cubicBezTo>
                    <a:pt x="812800" y="797361"/>
                    <a:pt x="810586" y="802706"/>
                    <a:pt x="806646" y="806646"/>
                  </a:cubicBezTo>
                  <a:cubicBezTo>
                    <a:pt x="802706" y="810586"/>
                    <a:pt x="797361" y="812800"/>
                    <a:pt x="791789" y="812800"/>
                  </a:cubicBezTo>
                  <a:lnTo>
                    <a:pt x="21011" y="812800"/>
                  </a:lnTo>
                  <a:cubicBezTo>
                    <a:pt x="15439" y="812800"/>
                    <a:pt x="10094" y="810586"/>
                    <a:pt x="6154" y="806646"/>
                  </a:cubicBezTo>
                  <a:cubicBezTo>
                    <a:pt x="2214" y="802706"/>
                    <a:pt x="0" y="797361"/>
                    <a:pt x="0" y="791789"/>
                  </a:cubicBezTo>
                  <a:lnTo>
                    <a:pt x="0" y="21011"/>
                  </a:lnTo>
                  <a:cubicBezTo>
                    <a:pt x="0" y="15439"/>
                    <a:pt x="2214" y="10094"/>
                    <a:pt x="6154" y="6154"/>
                  </a:cubicBezTo>
                  <a:cubicBezTo>
                    <a:pt x="10094" y="2214"/>
                    <a:pt x="15439" y="0"/>
                    <a:pt x="21011" y="0"/>
                  </a:cubicBezTo>
                  <a:close/>
                </a:path>
              </a:pathLst>
            </a:custGeom>
            <a:solidFill>
              <a:srgbClr val="C2D92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65384D1-8E5F-020B-A0D4-5BBB7ADC8A1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4" name="TextBox 34">
            <a:extLst>
              <a:ext uri="{FF2B5EF4-FFF2-40B4-BE49-F238E27FC236}">
                <a16:creationId xmlns:a16="http://schemas.microsoft.com/office/drawing/2014/main" id="{109B793B-50C1-22BC-460E-1B60E4409DC6}"/>
              </a:ext>
            </a:extLst>
          </p:cNvPr>
          <p:cNvSpPr txBox="1"/>
          <p:nvPr/>
        </p:nvSpPr>
        <p:spPr>
          <a:xfrm>
            <a:off x="3230275" y="771999"/>
            <a:ext cx="11827450" cy="2084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0"/>
              </a:lnSpc>
            </a:pPr>
            <a:r>
              <a:rPr lang="en-US" sz="6028" b="1" spc="-144" dirty="0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3ème FORUM DE LA SFNDT </a:t>
            </a:r>
          </a:p>
          <a:p>
            <a:pPr algn="ctr">
              <a:lnSpc>
                <a:spcPts val="8440"/>
              </a:lnSpc>
            </a:pPr>
            <a:r>
              <a:rPr lang="en-US" sz="5400" spc="-144" dirty="0">
                <a:solidFill>
                  <a:srgbClr val="3294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2 &amp; 3 </a:t>
            </a:r>
            <a:r>
              <a:rPr lang="en-US" sz="5400" spc="-144" dirty="0" err="1">
                <a:solidFill>
                  <a:srgbClr val="3294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avril</a:t>
            </a:r>
            <a:r>
              <a:rPr lang="en-US" sz="5400" spc="-144" dirty="0">
                <a:solidFill>
                  <a:srgbClr val="3294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2026 - Reims</a:t>
            </a: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E7BAFAE5-539C-D16C-BFAA-9333C5278DBF}"/>
              </a:ext>
            </a:extLst>
          </p:cNvPr>
          <p:cNvSpPr txBox="1"/>
          <p:nvPr/>
        </p:nvSpPr>
        <p:spPr>
          <a:xfrm rot="5400000">
            <a:off x="2372699" y="3655961"/>
            <a:ext cx="101188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pSp>
        <p:nvGrpSpPr>
          <p:cNvPr id="44" name="Group 2">
            <a:extLst>
              <a:ext uri="{FF2B5EF4-FFF2-40B4-BE49-F238E27FC236}">
                <a16:creationId xmlns:a16="http://schemas.microsoft.com/office/drawing/2014/main" id="{678B3463-9934-9ADD-A106-EC0C5A038123}"/>
              </a:ext>
            </a:extLst>
          </p:cNvPr>
          <p:cNvGrpSpPr/>
          <p:nvPr/>
        </p:nvGrpSpPr>
        <p:grpSpPr>
          <a:xfrm>
            <a:off x="1671275" y="3227045"/>
            <a:ext cx="15588025" cy="5497855"/>
            <a:chOff x="0" y="0"/>
            <a:chExt cx="4105488" cy="2009480"/>
          </a:xfrm>
        </p:grpSpPr>
        <p:sp>
          <p:nvSpPr>
            <p:cNvPr id="45" name="Freeform 3">
              <a:extLst>
                <a:ext uri="{FF2B5EF4-FFF2-40B4-BE49-F238E27FC236}">
                  <a16:creationId xmlns:a16="http://schemas.microsoft.com/office/drawing/2014/main" id="{5D877740-2063-6153-1BCF-7772F99CE1BE}"/>
                </a:ext>
              </a:extLst>
            </p:cNvPr>
            <p:cNvSpPr/>
            <p:nvPr/>
          </p:nvSpPr>
          <p:spPr>
            <a:xfrm>
              <a:off x="0" y="0"/>
              <a:ext cx="4105488" cy="2009480"/>
            </a:xfrm>
            <a:custGeom>
              <a:avLst/>
              <a:gdLst/>
              <a:ahLst/>
              <a:cxnLst/>
              <a:rect l="l" t="t" r="r" b="b"/>
              <a:pathLst>
                <a:path w="4105488" h="2009480">
                  <a:moveTo>
                    <a:pt x="2483" y="0"/>
                  </a:moveTo>
                  <a:lnTo>
                    <a:pt x="4103005" y="0"/>
                  </a:lnTo>
                  <a:cubicBezTo>
                    <a:pt x="4103663" y="0"/>
                    <a:pt x="4104295" y="262"/>
                    <a:pt x="4104761" y="727"/>
                  </a:cubicBezTo>
                  <a:cubicBezTo>
                    <a:pt x="4105227" y="1193"/>
                    <a:pt x="4105488" y="1825"/>
                    <a:pt x="4105488" y="2483"/>
                  </a:cubicBezTo>
                  <a:lnTo>
                    <a:pt x="4105488" y="2006996"/>
                  </a:lnTo>
                  <a:cubicBezTo>
                    <a:pt x="4105488" y="2007655"/>
                    <a:pt x="4105227" y="2008287"/>
                    <a:pt x="4104761" y="2008752"/>
                  </a:cubicBezTo>
                  <a:cubicBezTo>
                    <a:pt x="4104295" y="2009218"/>
                    <a:pt x="4103663" y="2009480"/>
                    <a:pt x="4103005" y="2009480"/>
                  </a:cubicBezTo>
                  <a:lnTo>
                    <a:pt x="2483" y="2009480"/>
                  </a:lnTo>
                  <a:cubicBezTo>
                    <a:pt x="1825" y="2009480"/>
                    <a:pt x="1193" y="2009218"/>
                    <a:pt x="727" y="2008752"/>
                  </a:cubicBezTo>
                  <a:cubicBezTo>
                    <a:pt x="262" y="2008287"/>
                    <a:pt x="0" y="2007655"/>
                    <a:pt x="0" y="2006996"/>
                  </a:cubicBezTo>
                  <a:lnTo>
                    <a:pt x="0" y="2483"/>
                  </a:lnTo>
                  <a:cubicBezTo>
                    <a:pt x="0" y="1825"/>
                    <a:pt x="262" y="1193"/>
                    <a:pt x="727" y="727"/>
                  </a:cubicBezTo>
                  <a:cubicBezTo>
                    <a:pt x="1193" y="262"/>
                    <a:pt x="1825" y="0"/>
                    <a:pt x="2483" y="0"/>
                  </a:cubicBezTo>
                  <a:close/>
                </a:path>
              </a:pathLst>
            </a:custGeom>
            <a:solidFill>
              <a:srgbClr val="DADFDD"/>
            </a:solid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6" name="TextBox 4">
              <a:extLst>
                <a:ext uri="{FF2B5EF4-FFF2-40B4-BE49-F238E27FC236}">
                  <a16:creationId xmlns:a16="http://schemas.microsoft.com/office/drawing/2014/main" id="{D348D932-D703-28D6-F3CA-D9E0E3488B33}"/>
                </a:ext>
              </a:extLst>
            </p:cNvPr>
            <p:cNvSpPr txBox="1"/>
            <p:nvPr/>
          </p:nvSpPr>
          <p:spPr>
            <a:xfrm>
              <a:off x="0" y="-38100"/>
              <a:ext cx="4105488" cy="2047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41" name="Group 38">
            <a:extLst>
              <a:ext uri="{FF2B5EF4-FFF2-40B4-BE49-F238E27FC236}">
                <a16:creationId xmlns:a16="http://schemas.microsoft.com/office/drawing/2014/main" id="{B30C7BC7-DE61-AB1B-37D3-F0808ABD229F}"/>
              </a:ext>
            </a:extLst>
          </p:cNvPr>
          <p:cNvGrpSpPr/>
          <p:nvPr/>
        </p:nvGrpSpPr>
        <p:grpSpPr>
          <a:xfrm>
            <a:off x="1211860" y="2968842"/>
            <a:ext cx="3055340" cy="813116"/>
            <a:chOff x="0" y="0"/>
            <a:chExt cx="1079319" cy="358727"/>
          </a:xfrm>
          <a:solidFill>
            <a:srgbClr val="C2D927"/>
          </a:solidFill>
        </p:grpSpPr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1FC92FD2-7220-9C6E-F11E-634C68C8710B}"/>
                </a:ext>
              </a:extLst>
            </p:cNvPr>
            <p:cNvSpPr/>
            <p:nvPr/>
          </p:nvSpPr>
          <p:spPr>
            <a:xfrm>
              <a:off x="0" y="0"/>
              <a:ext cx="1079319" cy="358727"/>
            </a:xfrm>
            <a:custGeom>
              <a:avLst/>
              <a:gdLst/>
              <a:ahLst/>
              <a:cxnLst/>
              <a:rect l="l" t="t" r="r" b="b"/>
              <a:pathLst>
                <a:path w="1079319" h="358727">
                  <a:moveTo>
                    <a:pt x="15823" y="0"/>
                  </a:moveTo>
                  <a:lnTo>
                    <a:pt x="1063497" y="0"/>
                  </a:lnTo>
                  <a:cubicBezTo>
                    <a:pt x="1072235" y="0"/>
                    <a:pt x="1079319" y="7084"/>
                    <a:pt x="1079319" y="15823"/>
                  </a:cubicBezTo>
                  <a:lnTo>
                    <a:pt x="1079319" y="342904"/>
                  </a:lnTo>
                  <a:cubicBezTo>
                    <a:pt x="1079319" y="351643"/>
                    <a:pt x="1072235" y="358727"/>
                    <a:pt x="1063497" y="358727"/>
                  </a:cubicBezTo>
                  <a:lnTo>
                    <a:pt x="15823" y="358727"/>
                  </a:lnTo>
                  <a:cubicBezTo>
                    <a:pt x="7084" y="358727"/>
                    <a:pt x="0" y="351643"/>
                    <a:pt x="0" y="342904"/>
                  </a:cubicBezTo>
                  <a:lnTo>
                    <a:pt x="0" y="15823"/>
                  </a:lnTo>
                  <a:cubicBezTo>
                    <a:pt x="0" y="7084"/>
                    <a:pt x="7084" y="0"/>
                    <a:pt x="1582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TextBox 40">
              <a:extLst>
                <a:ext uri="{FF2B5EF4-FFF2-40B4-BE49-F238E27FC236}">
                  <a16:creationId xmlns:a16="http://schemas.microsoft.com/office/drawing/2014/main" id="{5410D0C3-7D09-998B-02A2-CA2D731573A1}"/>
                </a:ext>
              </a:extLst>
            </p:cNvPr>
            <p:cNvSpPr txBox="1"/>
            <p:nvPr/>
          </p:nvSpPr>
          <p:spPr>
            <a:xfrm>
              <a:off x="0" y="-38100"/>
              <a:ext cx="1079319" cy="39682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COMMUNICATION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C0133803-6433-5A5B-3B33-49B104B30233}"/>
              </a:ext>
            </a:extLst>
          </p:cNvPr>
          <p:cNvSpPr txBox="1"/>
          <p:nvPr/>
        </p:nvSpPr>
        <p:spPr>
          <a:xfrm>
            <a:off x="2463893" y="4017915"/>
            <a:ext cx="14024114" cy="3741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1" u="sng" dirty="0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PLANNING DES NEWLETTERS :</a:t>
            </a:r>
            <a:r>
              <a:rPr lang="en-US" sz="2000" b="1" u="sng" dirty="0">
                <a:solidFill>
                  <a:srgbClr val="767FB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FR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Newsletter #1 : 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Annonce de la thématique – 09/09</a:t>
            </a:r>
            <a:br>
              <a:rPr lang="fr-F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r-FR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Newsletter #2 : 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SFNDT vous souhaite de belles fêtes + ouverture des inscriptions – 09/12</a:t>
            </a:r>
            <a:b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r-FR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Newsletter #3 </a:t>
            </a:r>
            <a:r>
              <a:rPr lang="fr-FR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Bonne année + inscription + programme - 06/01</a:t>
            </a:r>
            <a:b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r-FR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Newsletter #4</a:t>
            </a:r>
            <a:r>
              <a:rPr lang="fr-FR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: 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Relance inscription + programme - 03/02</a:t>
            </a:r>
            <a:b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r-FR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Newsletter #5 </a:t>
            </a:r>
            <a:r>
              <a:rPr lang="fr-FR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72h avant le changement de tarif - 24/02</a:t>
            </a:r>
            <a:b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r-FR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Newsletter #6 </a:t>
            </a:r>
            <a:r>
              <a:rPr lang="fr-FR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Relance inscription + programme + dîner – 10/03</a:t>
            </a:r>
            <a:b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r-FR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Newsletter #7</a:t>
            </a:r>
            <a:r>
              <a:rPr lang="fr-FR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: 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Préparer votre venue + dernière ligne droite pour s'inscrire – 24/03</a:t>
            </a:r>
            <a:b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r-FR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Newsletter #8</a:t>
            </a:r>
            <a:r>
              <a:rPr lang="fr-FR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: 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E-mailing post-congrès : remerciements, replay, Save the date 2026 – </a:t>
            </a:r>
            <a:r>
              <a:rPr lang="fr-F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définir</a:t>
            </a:r>
          </a:p>
        </p:txBody>
      </p:sp>
    </p:spTree>
    <p:extLst>
      <p:ext uri="{BB962C8B-B14F-4D97-AF65-F5344CB8AC3E}">
        <p14:creationId xmlns:p14="http://schemas.microsoft.com/office/powerpoint/2010/main" val="2847345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2C479-1AFA-E02A-611E-BB016CC2B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98DEFD9F-AAEC-496A-F117-CEF5E8460CCE}"/>
              </a:ext>
            </a:extLst>
          </p:cNvPr>
          <p:cNvSpPr/>
          <p:nvPr/>
        </p:nvSpPr>
        <p:spPr>
          <a:xfrm rot="-8200971">
            <a:off x="-3271266" y="5114011"/>
            <a:ext cx="8599932" cy="8626990"/>
          </a:xfrm>
          <a:custGeom>
            <a:avLst/>
            <a:gdLst/>
            <a:ahLst/>
            <a:cxnLst/>
            <a:rect l="l" t="t" r="r" b="b"/>
            <a:pathLst>
              <a:path w="8599932" h="8626990">
                <a:moveTo>
                  <a:pt x="0" y="0"/>
                </a:moveTo>
                <a:lnTo>
                  <a:pt x="8599932" y="0"/>
                </a:lnTo>
                <a:lnTo>
                  <a:pt x="8599932" y="8626990"/>
                </a:lnTo>
                <a:lnTo>
                  <a:pt x="0" y="8626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415" t="-1467" r="-1679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58B628E1-B89E-E9BB-CF7A-5D56021DEB78}"/>
              </a:ext>
            </a:extLst>
          </p:cNvPr>
          <p:cNvGrpSpPr/>
          <p:nvPr/>
        </p:nvGrpSpPr>
        <p:grpSpPr>
          <a:xfrm>
            <a:off x="16488007" y="-42358"/>
            <a:ext cx="1842351" cy="1842351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1EA945E-FD0C-182C-E44A-21D38033008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1011" y="0"/>
                  </a:moveTo>
                  <a:lnTo>
                    <a:pt x="791789" y="0"/>
                  </a:lnTo>
                  <a:cubicBezTo>
                    <a:pt x="797361" y="0"/>
                    <a:pt x="802706" y="2214"/>
                    <a:pt x="806646" y="6154"/>
                  </a:cubicBezTo>
                  <a:cubicBezTo>
                    <a:pt x="810586" y="10094"/>
                    <a:pt x="812800" y="15439"/>
                    <a:pt x="812800" y="21011"/>
                  </a:cubicBezTo>
                  <a:lnTo>
                    <a:pt x="812800" y="791789"/>
                  </a:lnTo>
                  <a:cubicBezTo>
                    <a:pt x="812800" y="797361"/>
                    <a:pt x="810586" y="802706"/>
                    <a:pt x="806646" y="806646"/>
                  </a:cubicBezTo>
                  <a:cubicBezTo>
                    <a:pt x="802706" y="810586"/>
                    <a:pt x="797361" y="812800"/>
                    <a:pt x="791789" y="812800"/>
                  </a:cubicBezTo>
                  <a:lnTo>
                    <a:pt x="21011" y="812800"/>
                  </a:lnTo>
                  <a:cubicBezTo>
                    <a:pt x="15439" y="812800"/>
                    <a:pt x="10094" y="810586"/>
                    <a:pt x="6154" y="806646"/>
                  </a:cubicBezTo>
                  <a:cubicBezTo>
                    <a:pt x="2214" y="802706"/>
                    <a:pt x="0" y="797361"/>
                    <a:pt x="0" y="791789"/>
                  </a:cubicBezTo>
                  <a:lnTo>
                    <a:pt x="0" y="21011"/>
                  </a:lnTo>
                  <a:cubicBezTo>
                    <a:pt x="0" y="15439"/>
                    <a:pt x="2214" y="10094"/>
                    <a:pt x="6154" y="6154"/>
                  </a:cubicBezTo>
                  <a:cubicBezTo>
                    <a:pt x="10094" y="2214"/>
                    <a:pt x="15439" y="0"/>
                    <a:pt x="21011" y="0"/>
                  </a:cubicBezTo>
                  <a:close/>
                </a:path>
              </a:pathLst>
            </a:custGeom>
            <a:solidFill>
              <a:srgbClr val="C2D92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C10007F-3BB3-4931-DA9F-DD8FC363197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4" name="TextBox 34">
            <a:extLst>
              <a:ext uri="{FF2B5EF4-FFF2-40B4-BE49-F238E27FC236}">
                <a16:creationId xmlns:a16="http://schemas.microsoft.com/office/drawing/2014/main" id="{35701223-7204-FA47-209E-F7348435E55F}"/>
              </a:ext>
            </a:extLst>
          </p:cNvPr>
          <p:cNvSpPr txBox="1"/>
          <p:nvPr/>
        </p:nvSpPr>
        <p:spPr>
          <a:xfrm>
            <a:off x="3230275" y="771999"/>
            <a:ext cx="11827450" cy="2084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0"/>
              </a:lnSpc>
            </a:pPr>
            <a:r>
              <a:rPr lang="en-US" sz="6028" b="1" spc="-144" dirty="0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3ème FORUM DE LA SFNDT </a:t>
            </a:r>
          </a:p>
          <a:p>
            <a:pPr algn="ctr">
              <a:lnSpc>
                <a:spcPts val="8440"/>
              </a:lnSpc>
            </a:pPr>
            <a:r>
              <a:rPr lang="en-US" sz="5400" spc="-144" dirty="0">
                <a:solidFill>
                  <a:srgbClr val="3294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2 &amp; 3 </a:t>
            </a:r>
            <a:r>
              <a:rPr lang="en-US" sz="5400" spc="-144" dirty="0" err="1">
                <a:solidFill>
                  <a:srgbClr val="3294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avril</a:t>
            </a:r>
            <a:r>
              <a:rPr lang="en-US" sz="5400" spc="-144" dirty="0">
                <a:solidFill>
                  <a:srgbClr val="3294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 2026 - Reims</a:t>
            </a: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EE8AE479-A98E-8E1C-A5CC-53A9A615A7CA}"/>
              </a:ext>
            </a:extLst>
          </p:cNvPr>
          <p:cNvSpPr txBox="1"/>
          <p:nvPr/>
        </p:nvSpPr>
        <p:spPr>
          <a:xfrm rot="5400000">
            <a:off x="2372699" y="3655961"/>
            <a:ext cx="101188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grpSp>
        <p:nvGrpSpPr>
          <p:cNvPr id="44" name="Group 2">
            <a:extLst>
              <a:ext uri="{FF2B5EF4-FFF2-40B4-BE49-F238E27FC236}">
                <a16:creationId xmlns:a16="http://schemas.microsoft.com/office/drawing/2014/main" id="{82572B69-7FBF-E1AC-D115-DD018CA592C6}"/>
              </a:ext>
            </a:extLst>
          </p:cNvPr>
          <p:cNvGrpSpPr/>
          <p:nvPr/>
        </p:nvGrpSpPr>
        <p:grpSpPr>
          <a:xfrm>
            <a:off x="1671275" y="3227045"/>
            <a:ext cx="15588025" cy="5497855"/>
            <a:chOff x="0" y="0"/>
            <a:chExt cx="4105488" cy="2009480"/>
          </a:xfrm>
        </p:grpSpPr>
        <p:sp>
          <p:nvSpPr>
            <p:cNvPr id="45" name="Freeform 3">
              <a:extLst>
                <a:ext uri="{FF2B5EF4-FFF2-40B4-BE49-F238E27FC236}">
                  <a16:creationId xmlns:a16="http://schemas.microsoft.com/office/drawing/2014/main" id="{44E8EE3C-263E-D941-FF0E-CA4B98C6E5E1}"/>
                </a:ext>
              </a:extLst>
            </p:cNvPr>
            <p:cNvSpPr/>
            <p:nvPr/>
          </p:nvSpPr>
          <p:spPr>
            <a:xfrm>
              <a:off x="0" y="0"/>
              <a:ext cx="4105488" cy="2009480"/>
            </a:xfrm>
            <a:custGeom>
              <a:avLst/>
              <a:gdLst/>
              <a:ahLst/>
              <a:cxnLst/>
              <a:rect l="l" t="t" r="r" b="b"/>
              <a:pathLst>
                <a:path w="4105488" h="2009480">
                  <a:moveTo>
                    <a:pt x="2483" y="0"/>
                  </a:moveTo>
                  <a:lnTo>
                    <a:pt x="4103005" y="0"/>
                  </a:lnTo>
                  <a:cubicBezTo>
                    <a:pt x="4103663" y="0"/>
                    <a:pt x="4104295" y="262"/>
                    <a:pt x="4104761" y="727"/>
                  </a:cubicBezTo>
                  <a:cubicBezTo>
                    <a:pt x="4105227" y="1193"/>
                    <a:pt x="4105488" y="1825"/>
                    <a:pt x="4105488" y="2483"/>
                  </a:cubicBezTo>
                  <a:lnTo>
                    <a:pt x="4105488" y="2006996"/>
                  </a:lnTo>
                  <a:cubicBezTo>
                    <a:pt x="4105488" y="2007655"/>
                    <a:pt x="4105227" y="2008287"/>
                    <a:pt x="4104761" y="2008752"/>
                  </a:cubicBezTo>
                  <a:cubicBezTo>
                    <a:pt x="4104295" y="2009218"/>
                    <a:pt x="4103663" y="2009480"/>
                    <a:pt x="4103005" y="2009480"/>
                  </a:cubicBezTo>
                  <a:lnTo>
                    <a:pt x="2483" y="2009480"/>
                  </a:lnTo>
                  <a:cubicBezTo>
                    <a:pt x="1825" y="2009480"/>
                    <a:pt x="1193" y="2009218"/>
                    <a:pt x="727" y="2008752"/>
                  </a:cubicBezTo>
                  <a:cubicBezTo>
                    <a:pt x="262" y="2008287"/>
                    <a:pt x="0" y="2007655"/>
                    <a:pt x="0" y="2006996"/>
                  </a:cubicBezTo>
                  <a:lnTo>
                    <a:pt x="0" y="2483"/>
                  </a:lnTo>
                  <a:cubicBezTo>
                    <a:pt x="0" y="1825"/>
                    <a:pt x="262" y="1193"/>
                    <a:pt x="727" y="727"/>
                  </a:cubicBezTo>
                  <a:cubicBezTo>
                    <a:pt x="1193" y="262"/>
                    <a:pt x="1825" y="0"/>
                    <a:pt x="2483" y="0"/>
                  </a:cubicBezTo>
                  <a:close/>
                </a:path>
              </a:pathLst>
            </a:custGeom>
            <a:solidFill>
              <a:srgbClr val="DADFDD"/>
            </a:solid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46" name="TextBox 4">
              <a:extLst>
                <a:ext uri="{FF2B5EF4-FFF2-40B4-BE49-F238E27FC236}">
                  <a16:creationId xmlns:a16="http://schemas.microsoft.com/office/drawing/2014/main" id="{3E8698EA-861D-553F-04CC-9B66FF1F35B9}"/>
                </a:ext>
              </a:extLst>
            </p:cNvPr>
            <p:cNvSpPr txBox="1"/>
            <p:nvPr/>
          </p:nvSpPr>
          <p:spPr>
            <a:xfrm>
              <a:off x="0" y="-38100"/>
              <a:ext cx="4105488" cy="2047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41" name="Group 38">
            <a:extLst>
              <a:ext uri="{FF2B5EF4-FFF2-40B4-BE49-F238E27FC236}">
                <a16:creationId xmlns:a16="http://schemas.microsoft.com/office/drawing/2014/main" id="{F72E6C07-51D3-0CC7-6D94-62961F71E29B}"/>
              </a:ext>
            </a:extLst>
          </p:cNvPr>
          <p:cNvGrpSpPr/>
          <p:nvPr/>
        </p:nvGrpSpPr>
        <p:grpSpPr>
          <a:xfrm>
            <a:off x="1211859" y="2968842"/>
            <a:ext cx="5904569" cy="813116"/>
            <a:chOff x="0" y="0"/>
            <a:chExt cx="1079319" cy="358727"/>
          </a:xfrm>
          <a:solidFill>
            <a:srgbClr val="C2D927"/>
          </a:solidFill>
        </p:grpSpPr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65B235F5-1338-D526-CCBB-5CF82030EC33}"/>
                </a:ext>
              </a:extLst>
            </p:cNvPr>
            <p:cNvSpPr/>
            <p:nvPr/>
          </p:nvSpPr>
          <p:spPr>
            <a:xfrm>
              <a:off x="0" y="0"/>
              <a:ext cx="1079319" cy="358727"/>
            </a:xfrm>
            <a:custGeom>
              <a:avLst/>
              <a:gdLst/>
              <a:ahLst/>
              <a:cxnLst/>
              <a:rect l="l" t="t" r="r" b="b"/>
              <a:pathLst>
                <a:path w="1079319" h="358727">
                  <a:moveTo>
                    <a:pt x="15823" y="0"/>
                  </a:moveTo>
                  <a:lnTo>
                    <a:pt x="1063497" y="0"/>
                  </a:lnTo>
                  <a:cubicBezTo>
                    <a:pt x="1072235" y="0"/>
                    <a:pt x="1079319" y="7084"/>
                    <a:pt x="1079319" y="15823"/>
                  </a:cubicBezTo>
                  <a:lnTo>
                    <a:pt x="1079319" y="342904"/>
                  </a:lnTo>
                  <a:cubicBezTo>
                    <a:pt x="1079319" y="351643"/>
                    <a:pt x="1072235" y="358727"/>
                    <a:pt x="1063497" y="358727"/>
                  </a:cubicBezTo>
                  <a:lnTo>
                    <a:pt x="15823" y="358727"/>
                  </a:lnTo>
                  <a:cubicBezTo>
                    <a:pt x="7084" y="358727"/>
                    <a:pt x="0" y="351643"/>
                    <a:pt x="0" y="342904"/>
                  </a:cubicBezTo>
                  <a:lnTo>
                    <a:pt x="0" y="15823"/>
                  </a:lnTo>
                  <a:cubicBezTo>
                    <a:pt x="0" y="7084"/>
                    <a:pt x="7084" y="0"/>
                    <a:pt x="1582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TextBox 40">
              <a:extLst>
                <a:ext uri="{FF2B5EF4-FFF2-40B4-BE49-F238E27FC236}">
                  <a16:creationId xmlns:a16="http://schemas.microsoft.com/office/drawing/2014/main" id="{3C6DC3AB-3BD4-98AD-8971-CF806BBED5D8}"/>
                </a:ext>
              </a:extLst>
            </p:cNvPr>
            <p:cNvSpPr txBox="1"/>
            <p:nvPr/>
          </p:nvSpPr>
          <p:spPr>
            <a:xfrm>
              <a:off x="0" y="-38100"/>
              <a:ext cx="1079319" cy="39682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PLANNING DES FUTURES RÉUNIONS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F1BE4A46-D12B-1E4D-DB1F-4D7593AF2C12}"/>
              </a:ext>
            </a:extLst>
          </p:cNvPr>
          <p:cNvSpPr txBox="1"/>
          <p:nvPr/>
        </p:nvSpPr>
        <p:spPr>
          <a:xfrm>
            <a:off x="2463893" y="4017915"/>
            <a:ext cx="14024114" cy="2910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1" u="sng" dirty="0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PLANNING DES RÉUNIONS :</a:t>
            </a:r>
            <a:r>
              <a:rPr lang="en-US" sz="2000" b="1" u="sng" dirty="0">
                <a:solidFill>
                  <a:srgbClr val="767FB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FR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fr-FR" b="1" baseline="30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ère</a:t>
            </a:r>
            <a:r>
              <a:rPr lang="fr-FR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réunion de COPIL : 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juin 2025</a:t>
            </a:r>
            <a:br>
              <a:rPr lang="fr-FR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r-FR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fr-FR" b="1" baseline="30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ème</a:t>
            </a:r>
            <a:r>
              <a:rPr lang="fr-FR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réunion de COPIL : 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septembre 2025 – 16h</a:t>
            </a:r>
            <a:b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r-FR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fr-FR" b="1" baseline="30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ème</a:t>
            </a:r>
            <a:r>
              <a:rPr lang="fr-FR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réunion de COPIL </a:t>
            </a:r>
            <a:r>
              <a:rPr lang="fr-FR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 septembre 2025 – 16h</a:t>
            </a:r>
            <a:b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r-FR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fr-FR" b="1" baseline="30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ème</a:t>
            </a:r>
            <a:r>
              <a:rPr lang="fr-FR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réunion de COPIL </a:t>
            </a:r>
            <a:r>
              <a:rPr lang="fr-FR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 novembre – 16h</a:t>
            </a:r>
            <a:b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lang="fr-FR" b="1" baseline="30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ème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réunion de COPIL </a:t>
            </a:r>
            <a:r>
              <a:rPr lang="fr-FR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 décembre 2025 – 16h</a:t>
            </a:r>
          </a:p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r>
              <a:rPr lang="fr-FR" b="1" baseline="30000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ème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réunion de COPIL : </a:t>
            </a: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 février 2025 – 16h</a:t>
            </a:r>
          </a:p>
        </p:txBody>
      </p:sp>
    </p:spTree>
    <p:extLst>
      <p:ext uri="{BB962C8B-B14F-4D97-AF65-F5344CB8AC3E}">
        <p14:creationId xmlns:p14="http://schemas.microsoft.com/office/powerpoint/2010/main" val="3840233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1275" y="2126103"/>
            <a:ext cx="15588025" cy="7629743"/>
            <a:chOff x="0" y="0"/>
            <a:chExt cx="4105488" cy="20094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05488" cy="2009480"/>
            </a:xfrm>
            <a:custGeom>
              <a:avLst/>
              <a:gdLst/>
              <a:ahLst/>
              <a:cxnLst/>
              <a:rect l="l" t="t" r="r" b="b"/>
              <a:pathLst>
                <a:path w="4105488" h="2009480">
                  <a:moveTo>
                    <a:pt x="2483" y="0"/>
                  </a:moveTo>
                  <a:lnTo>
                    <a:pt x="4103005" y="0"/>
                  </a:lnTo>
                  <a:cubicBezTo>
                    <a:pt x="4103663" y="0"/>
                    <a:pt x="4104295" y="262"/>
                    <a:pt x="4104761" y="727"/>
                  </a:cubicBezTo>
                  <a:cubicBezTo>
                    <a:pt x="4105227" y="1193"/>
                    <a:pt x="4105488" y="1825"/>
                    <a:pt x="4105488" y="2483"/>
                  </a:cubicBezTo>
                  <a:lnTo>
                    <a:pt x="4105488" y="2006996"/>
                  </a:lnTo>
                  <a:cubicBezTo>
                    <a:pt x="4105488" y="2007655"/>
                    <a:pt x="4105227" y="2008287"/>
                    <a:pt x="4104761" y="2008752"/>
                  </a:cubicBezTo>
                  <a:cubicBezTo>
                    <a:pt x="4104295" y="2009218"/>
                    <a:pt x="4103663" y="2009480"/>
                    <a:pt x="4103005" y="2009480"/>
                  </a:cubicBezTo>
                  <a:lnTo>
                    <a:pt x="2483" y="2009480"/>
                  </a:lnTo>
                  <a:cubicBezTo>
                    <a:pt x="1825" y="2009480"/>
                    <a:pt x="1193" y="2009218"/>
                    <a:pt x="727" y="2008752"/>
                  </a:cubicBezTo>
                  <a:cubicBezTo>
                    <a:pt x="262" y="2008287"/>
                    <a:pt x="0" y="2007655"/>
                    <a:pt x="0" y="2006996"/>
                  </a:cubicBezTo>
                  <a:lnTo>
                    <a:pt x="0" y="2483"/>
                  </a:lnTo>
                  <a:cubicBezTo>
                    <a:pt x="0" y="1825"/>
                    <a:pt x="262" y="1193"/>
                    <a:pt x="727" y="727"/>
                  </a:cubicBezTo>
                  <a:cubicBezTo>
                    <a:pt x="1193" y="262"/>
                    <a:pt x="1825" y="0"/>
                    <a:pt x="2483" y="0"/>
                  </a:cubicBezTo>
                  <a:close/>
                </a:path>
              </a:pathLst>
            </a:custGeom>
            <a:solidFill>
              <a:srgbClr val="DADFD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105488" cy="2047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200971">
            <a:off x="-3271266" y="5114011"/>
            <a:ext cx="8599932" cy="8626990"/>
          </a:xfrm>
          <a:custGeom>
            <a:avLst/>
            <a:gdLst/>
            <a:ahLst/>
            <a:cxnLst/>
            <a:rect l="l" t="t" r="r" b="b"/>
            <a:pathLst>
              <a:path w="8599932" h="8626990">
                <a:moveTo>
                  <a:pt x="0" y="0"/>
                </a:moveTo>
                <a:lnTo>
                  <a:pt x="8599932" y="0"/>
                </a:lnTo>
                <a:lnTo>
                  <a:pt x="8599932" y="8626990"/>
                </a:lnTo>
                <a:lnTo>
                  <a:pt x="0" y="8626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415" t="-1467" r="-1679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/>
          <p:nvPr/>
        </p:nvGrpSpPr>
        <p:grpSpPr>
          <a:xfrm>
            <a:off x="16488007" y="-42358"/>
            <a:ext cx="1842351" cy="184235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1011" y="0"/>
                  </a:moveTo>
                  <a:lnTo>
                    <a:pt x="791789" y="0"/>
                  </a:lnTo>
                  <a:cubicBezTo>
                    <a:pt x="797361" y="0"/>
                    <a:pt x="802706" y="2214"/>
                    <a:pt x="806646" y="6154"/>
                  </a:cubicBezTo>
                  <a:cubicBezTo>
                    <a:pt x="810586" y="10094"/>
                    <a:pt x="812800" y="15439"/>
                    <a:pt x="812800" y="21011"/>
                  </a:cubicBezTo>
                  <a:lnTo>
                    <a:pt x="812800" y="791789"/>
                  </a:lnTo>
                  <a:cubicBezTo>
                    <a:pt x="812800" y="797361"/>
                    <a:pt x="810586" y="802706"/>
                    <a:pt x="806646" y="806646"/>
                  </a:cubicBezTo>
                  <a:cubicBezTo>
                    <a:pt x="802706" y="810586"/>
                    <a:pt x="797361" y="812800"/>
                    <a:pt x="791789" y="812800"/>
                  </a:cubicBezTo>
                  <a:lnTo>
                    <a:pt x="21011" y="812800"/>
                  </a:lnTo>
                  <a:cubicBezTo>
                    <a:pt x="15439" y="812800"/>
                    <a:pt x="10094" y="810586"/>
                    <a:pt x="6154" y="806646"/>
                  </a:cubicBezTo>
                  <a:cubicBezTo>
                    <a:pt x="2214" y="802706"/>
                    <a:pt x="0" y="797361"/>
                    <a:pt x="0" y="791789"/>
                  </a:cubicBezTo>
                  <a:lnTo>
                    <a:pt x="0" y="21011"/>
                  </a:lnTo>
                  <a:cubicBezTo>
                    <a:pt x="0" y="15439"/>
                    <a:pt x="2214" y="10094"/>
                    <a:pt x="6154" y="6154"/>
                  </a:cubicBezTo>
                  <a:cubicBezTo>
                    <a:pt x="10094" y="2214"/>
                    <a:pt x="15439" y="0"/>
                    <a:pt x="21011" y="0"/>
                  </a:cubicBezTo>
                  <a:close/>
                </a:path>
              </a:pathLst>
            </a:custGeom>
            <a:solidFill>
              <a:srgbClr val="C2D92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230275" y="771999"/>
            <a:ext cx="11827450" cy="102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0"/>
              </a:lnSpc>
            </a:pPr>
            <a:r>
              <a:rPr lang="en-US" sz="6028" b="1" spc="-144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SUGGESTIONS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0855FC-BC9C-DAFC-D625-6B7ACC35FC08}"/>
              </a:ext>
            </a:extLst>
          </p:cNvPr>
          <p:cNvSpPr txBox="1"/>
          <p:nvPr/>
        </p:nvSpPr>
        <p:spPr>
          <a:xfrm>
            <a:off x="2463893" y="3339215"/>
            <a:ext cx="14024114" cy="1202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u="sng" dirty="0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THÉMATIQUES SUGGÉRÉES 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L’IRA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L’IA et la Néphrologie : dans la détection et la prévention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1275" y="2126103"/>
            <a:ext cx="15588025" cy="7629743"/>
            <a:chOff x="0" y="0"/>
            <a:chExt cx="4105488" cy="20094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05488" cy="2009480"/>
            </a:xfrm>
            <a:custGeom>
              <a:avLst/>
              <a:gdLst/>
              <a:ahLst/>
              <a:cxnLst/>
              <a:rect l="l" t="t" r="r" b="b"/>
              <a:pathLst>
                <a:path w="4105488" h="2009480">
                  <a:moveTo>
                    <a:pt x="2483" y="0"/>
                  </a:moveTo>
                  <a:lnTo>
                    <a:pt x="4103005" y="0"/>
                  </a:lnTo>
                  <a:cubicBezTo>
                    <a:pt x="4103663" y="0"/>
                    <a:pt x="4104295" y="262"/>
                    <a:pt x="4104761" y="727"/>
                  </a:cubicBezTo>
                  <a:cubicBezTo>
                    <a:pt x="4105227" y="1193"/>
                    <a:pt x="4105488" y="1825"/>
                    <a:pt x="4105488" y="2483"/>
                  </a:cubicBezTo>
                  <a:lnTo>
                    <a:pt x="4105488" y="2006996"/>
                  </a:lnTo>
                  <a:cubicBezTo>
                    <a:pt x="4105488" y="2007655"/>
                    <a:pt x="4105227" y="2008287"/>
                    <a:pt x="4104761" y="2008752"/>
                  </a:cubicBezTo>
                  <a:cubicBezTo>
                    <a:pt x="4104295" y="2009218"/>
                    <a:pt x="4103663" y="2009480"/>
                    <a:pt x="4103005" y="2009480"/>
                  </a:cubicBezTo>
                  <a:lnTo>
                    <a:pt x="2483" y="2009480"/>
                  </a:lnTo>
                  <a:cubicBezTo>
                    <a:pt x="1825" y="2009480"/>
                    <a:pt x="1193" y="2009218"/>
                    <a:pt x="727" y="2008752"/>
                  </a:cubicBezTo>
                  <a:cubicBezTo>
                    <a:pt x="262" y="2008287"/>
                    <a:pt x="0" y="2007655"/>
                    <a:pt x="0" y="2006996"/>
                  </a:cubicBezTo>
                  <a:lnTo>
                    <a:pt x="0" y="2483"/>
                  </a:lnTo>
                  <a:cubicBezTo>
                    <a:pt x="0" y="1825"/>
                    <a:pt x="262" y="1193"/>
                    <a:pt x="727" y="727"/>
                  </a:cubicBezTo>
                  <a:cubicBezTo>
                    <a:pt x="1193" y="262"/>
                    <a:pt x="1825" y="0"/>
                    <a:pt x="2483" y="0"/>
                  </a:cubicBezTo>
                  <a:close/>
                </a:path>
              </a:pathLst>
            </a:custGeom>
            <a:solidFill>
              <a:srgbClr val="DADFD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105488" cy="2047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200971">
            <a:off x="-3271266" y="5114011"/>
            <a:ext cx="8599932" cy="8626990"/>
          </a:xfrm>
          <a:custGeom>
            <a:avLst/>
            <a:gdLst/>
            <a:ahLst/>
            <a:cxnLst/>
            <a:rect l="l" t="t" r="r" b="b"/>
            <a:pathLst>
              <a:path w="8599932" h="8626990">
                <a:moveTo>
                  <a:pt x="0" y="0"/>
                </a:moveTo>
                <a:lnTo>
                  <a:pt x="8599932" y="0"/>
                </a:lnTo>
                <a:lnTo>
                  <a:pt x="8599932" y="8626990"/>
                </a:lnTo>
                <a:lnTo>
                  <a:pt x="0" y="8626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733" r="-2095" b="-733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/>
          <p:nvPr/>
        </p:nvGrpSpPr>
        <p:grpSpPr>
          <a:xfrm>
            <a:off x="16488007" y="-42358"/>
            <a:ext cx="1842351" cy="184235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1011" y="0"/>
                  </a:moveTo>
                  <a:lnTo>
                    <a:pt x="791789" y="0"/>
                  </a:lnTo>
                  <a:cubicBezTo>
                    <a:pt x="797361" y="0"/>
                    <a:pt x="802706" y="2214"/>
                    <a:pt x="806646" y="6154"/>
                  </a:cubicBezTo>
                  <a:cubicBezTo>
                    <a:pt x="810586" y="10094"/>
                    <a:pt x="812800" y="15439"/>
                    <a:pt x="812800" y="21011"/>
                  </a:cubicBezTo>
                  <a:lnTo>
                    <a:pt x="812800" y="791789"/>
                  </a:lnTo>
                  <a:cubicBezTo>
                    <a:pt x="812800" y="797361"/>
                    <a:pt x="810586" y="802706"/>
                    <a:pt x="806646" y="806646"/>
                  </a:cubicBezTo>
                  <a:cubicBezTo>
                    <a:pt x="802706" y="810586"/>
                    <a:pt x="797361" y="812800"/>
                    <a:pt x="791789" y="812800"/>
                  </a:cubicBezTo>
                  <a:lnTo>
                    <a:pt x="21011" y="812800"/>
                  </a:lnTo>
                  <a:cubicBezTo>
                    <a:pt x="15439" y="812800"/>
                    <a:pt x="10094" y="810586"/>
                    <a:pt x="6154" y="806646"/>
                  </a:cubicBezTo>
                  <a:cubicBezTo>
                    <a:pt x="2214" y="802706"/>
                    <a:pt x="0" y="797361"/>
                    <a:pt x="0" y="791789"/>
                  </a:cubicBezTo>
                  <a:lnTo>
                    <a:pt x="0" y="21011"/>
                  </a:lnTo>
                  <a:cubicBezTo>
                    <a:pt x="0" y="15439"/>
                    <a:pt x="2214" y="10094"/>
                    <a:pt x="6154" y="6154"/>
                  </a:cubicBezTo>
                  <a:cubicBezTo>
                    <a:pt x="10094" y="2214"/>
                    <a:pt x="15439" y="0"/>
                    <a:pt x="21011" y="0"/>
                  </a:cubicBezTo>
                  <a:close/>
                </a:path>
              </a:pathLst>
            </a:custGeom>
            <a:solidFill>
              <a:srgbClr val="C2D92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695720" y="4892868"/>
            <a:ext cx="528024" cy="528024"/>
          </a:xfrm>
          <a:custGeom>
            <a:avLst/>
            <a:gdLst/>
            <a:ahLst/>
            <a:cxnLst/>
            <a:rect l="l" t="t" r="r" b="b"/>
            <a:pathLst>
              <a:path w="528024" h="528024">
                <a:moveTo>
                  <a:pt x="0" y="0"/>
                </a:moveTo>
                <a:lnTo>
                  <a:pt x="528025" y="0"/>
                </a:lnTo>
                <a:lnTo>
                  <a:pt x="528025" y="528024"/>
                </a:lnTo>
                <a:lnTo>
                  <a:pt x="0" y="528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6695720" y="3989102"/>
            <a:ext cx="528024" cy="528024"/>
          </a:xfrm>
          <a:custGeom>
            <a:avLst/>
            <a:gdLst/>
            <a:ahLst/>
            <a:cxnLst/>
            <a:rect l="l" t="t" r="r" b="b"/>
            <a:pathLst>
              <a:path w="528024" h="528024">
                <a:moveTo>
                  <a:pt x="0" y="0"/>
                </a:moveTo>
                <a:lnTo>
                  <a:pt x="528025" y="0"/>
                </a:lnTo>
                <a:lnTo>
                  <a:pt x="528025" y="528024"/>
                </a:lnTo>
                <a:lnTo>
                  <a:pt x="0" y="528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6695720" y="5792367"/>
            <a:ext cx="528024" cy="528024"/>
          </a:xfrm>
          <a:custGeom>
            <a:avLst/>
            <a:gdLst/>
            <a:ahLst/>
            <a:cxnLst/>
            <a:rect l="l" t="t" r="r" b="b"/>
            <a:pathLst>
              <a:path w="528024" h="528024">
                <a:moveTo>
                  <a:pt x="0" y="0"/>
                </a:moveTo>
                <a:lnTo>
                  <a:pt x="528025" y="0"/>
                </a:lnTo>
                <a:lnTo>
                  <a:pt x="528025" y="528025"/>
                </a:lnTo>
                <a:lnTo>
                  <a:pt x="0" y="5280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6695720" y="6691867"/>
            <a:ext cx="528024" cy="528024"/>
          </a:xfrm>
          <a:custGeom>
            <a:avLst/>
            <a:gdLst/>
            <a:ahLst/>
            <a:cxnLst/>
            <a:rect l="l" t="t" r="r" b="b"/>
            <a:pathLst>
              <a:path w="528024" h="528024">
                <a:moveTo>
                  <a:pt x="0" y="0"/>
                </a:moveTo>
                <a:lnTo>
                  <a:pt x="528025" y="0"/>
                </a:lnTo>
                <a:lnTo>
                  <a:pt x="528025" y="528024"/>
                </a:lnTo>
                <a:lnTo>
                  <a:pt x="0" y="5280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TextBox 14"/>
          <p:cNvSpPr txBox="1"/>
          <p:nvPr/>
        </p:nvSpPr>
        <p:spPr>
          <a:xfrm>
            <a:off x="4436248" y="771999"/>
            <a:ext cx="9415503" cy="102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0"/>
              </a:lnSpc>
            </a:pPr>
            <a:r>
              <a:rPr lang="en-US" sz="6028" b="1" spc="-144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SOMMAIRE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53036" y="4045248"/>
            <a:ext cx="4691408" cy="34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15"/>
              </a:lnSpc>
            </a:pPr>
            <a:r>
              <a:rPr lang="en-US" sz="2082" b="1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BILAN INSCRIPTION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53036" y="4964268"/>
            <a:ext cx="4691408" cy="34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15"/>
              </a:lnSpc>
            </a:pPr>
            <a:r>
              <a:rPr lang="en-US" sz="2082" b="1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BILAN EXPOSANT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53036" y="5863767"/>
            <a:ext cx="4691408" cy="34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15"/>
              </a:lnSpc>
            </a:pPr>
            <a:r>
              <a:rPr lang="en-US" sz="2082" b="1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BILAN PROMOTION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53036" y="6763266"/>
            <a:ext cx="4691408" cy="34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15"/>
              </a:lnSpc>
            </a:pPr>
            <a:r>
              <a:rPr lang="en-US" sz="2082" b="1" dirty="0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 SUR 2026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ciel, plein air, bâtiment, nuage&#10;&#10;Le contenu généré par l’IA peut être incorrect.">
            <a:extLst>
              <a:ext uri="{FF2B5EF4-FFF2-40B4-BE49-F238E27FC236}">
                <a16:creationId xmlns:a16="http://schemas.microsoft.com/office/drawing/2014/main" id="{9E2C3A4D-BFF3-8C37-E6BC-06FB0B83AE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-3292479"/>
            <a:ext cx="20650200" cy="1548765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488007" y="-42358"/>
            <a:ext cx="1842351" cy="184235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1011" y="0"/>
                  </a:moveTo>
                  <a:lnTo>
                    <a:pt x="791789" y="0"/>
                  </a:lnTo>
                  <a:cubicBezTo>
                    <a:pt x="797361" y="0"/>
                    <a:pt x="802706" y="2214"/>
                    <a:pt x="806646" y="6154"/>
                  </a:cubicBezTo>
                  <a:cubicBezTo>
                    <a:pt x="810586" y="10094"/>
                    <a:pt x="812800" y="15439"/>
                    <a:pt x="812800" y="21011"/>
                  </a:cubicBezTo>
                  <a:lnTo>
                    <a:pt x="812800" y="791789"/>
                  </a:lnTo>
                  <a:cubicBezTo>
                    <a:pt x="812800" y="797361"/>
                    <a:pt x="810586" y="802706"/>
                    <a:pt x="806646" y="806646"/>
                  </a:cubicBezTo>
                  <a:cubicBezTo>
                    <a:pt x="802706" y="810586"/>
                    <a:pt x="797361" y="812800"/>
                    <a:pt x="791789" y="812800"/>
                  </a:cubicBezTo>
                  <a:lnTo>
                    <a:pt x="21011" y="812800"/>
                  </a:lnTo>
                  <a:cubicBezTo>
                    <a:pt x="15439" y="812800"/>
                    <a:pt x="10094" y="810586"/>
                    <a:pt x="6154" y="806646"/>
                  </a:cubicBezTo>
                  <a:cubicBezTo>
                    <a:pt x="2214" y="802706"/>
                    <a:pt x="0" y="797361"/>
                    <a:pt x="0" y="791789"/>
                  </a:cubicBezTo>
                  <a:lnTo>
                    <a:pt x="0" y="21011"/>
                  </a:lnTo>
                  <a:cubicBezTo>
                    <a:pt x="0" y="15439"/>
                    <a:pt x="2214" y="10094"/>
                    <a:pt x="6154" y="6154"/>
                  </a:cubicBezTo>
                  <a:cubicBezTo>
                    <a:pt x="10094" y="2214"/>
                    <a:pt x="15439" y="0"/>
                    <a:pt x="21011" y="0"/>
                  </a:cubicBezTo>
                  <a:close/>
                </a:path>
              </a:pathLst>
            </a:custGeom>
            <a:solidFill>
              <a:srgbClr val="C2D92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879988" y="3923322"/>
            <a:ext cx="528024" cy="528024"/>
            <a:chOff x="0" y="0"/>
            <a:chExt cx="139068" cy="1390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9068" cy="139068"/>
            </a:xfrm>
            <a:custGeom>
              <a:avLst/>
              <a:gdLst/>
              <a:ahLst/>
              <a:cxnLst/>
              <a:rect l="l" t="t" r="r" b="b"/>
              <a:pathLst>
                <a:path w="139068" h="139068">
                  <a:moveTo>
                    <a:pt x="69534" y="0"/>
                  </a:moveTo>
                  <a:lnTo>
                    <a:pt x="69534" y="0"/>
                  </a:lnTo>
                  <a:cubicBezTo>
                    <a:pt x="107937" y="0"/>
                    <a:pt x="139068" y="31131"/>
                    <a:pt x="139068" y="69534"/>
                  </a:cubicBezTo>
                  <a:lnTo>
                    <a:pt x="139068" y="69534"/>
                  </a:lnTo>
                  <a:cubicBezTo>
                    <a:pt x="139068" y="87976"/>
                    <a:pt x="131742" y="105662"/>
                    <a:pt x="118702" y="118702"/>
                  </a:cubicBezTo>
                  <a:cubicBezTo>
                    <a:pt x="105662" y="131742"/>
                    <a:pt x="87976" y="139068"/>
                    <a:pt x="69534" y="139068"/>
                  </a:cubicBezTo>
                  <a:lnTo>
                    <a:pt x="69534" y="139068"/>
                  </a:lnTo>
                  <a:cubicBezTo>
                    <a:pt x="51092" y="139068"/>
                    <a:pt x="33406" y="131742"/>
                    <a:pt x="20366" y="118702"/>
                  </a:cubicBezTo>
                  <a:cubicBezTo>
                    <a:pt x="7326" y="105662"/>
                    <a:pt x="0" y="87976"/>
                    <a:pt x="0" y="69534"/>
                  </a:cubicBezTo>
                  <a:lnTo>
                    <a:pt x="0" y="69534"/>
                  </a:lnTo>
                  <a:cubicBezTo>
                    <a:pt x="0" y="51092"/>
                    <a:pt x="7326" y="33406"/>
                    <a:pt x="20366" y="20366"/>
                  </a:cubicBezTo>
                  <a:cubicBezTo>
                    <a:pt x="33406" y="7326"/>
                    <a:pt x="51092" y="0"/>
                    <a:pt x="69534" y="0"/>
                  </a:cubicBezTo>
                  <a:close/>
                </a:path>
              </a:pathLst>
            </a:custGeom>
            <a:solidFill>
              <a:srgbClr val="DADFD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9068" cy="177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879988" y="3923322"/>
            <a:ext cx="528024" cy="528024"/>
          </a:xfrm>
          <a:custGeom>
            <a:avLst/>
            <a:gdLst/>
            <a:ahLst/>
            <a:cxnLst/>
            <a:rect l="l" t="t" r="r" b="b"/>
            <a:pathLst>
              <a:path w="528024" h="528024">
                <a:moveTo>
                  <a:pt x="0" y="0"/>
                </a:moveTo>
                <a:lnTo>
                  <a:pt x="528024" y="0"/>
                </a:lnTo>
                <a:lnTo>
                  <a:pt x="528024" y="528024"/>
                </a:lnTo>
                <a:lnTo>
                  <a:pt x="0" y="528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0" name="Group 10"/>
          <p:cNvGrpSpPr/>
          <p:nvPr/>
        </p:nvGrpSpPr>
        <p:grpSpPr>
          <a:xfrm>
            <a:off x="4916440" y="4847900"/>
            <a:ext cx="8455121" cy="1504895"/>
            <a:chOff x="0" y="0"/>
            <a:chExt cx="2226863" cy="3963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26863" cy="396351"/>
            </a:xfrm>
            <a:custGeom>
              <a:avLst/>
              <a:gdLst/>
              <a:ahLst/>
              <a:cxnLst/>
              <a:rect l="l" t="t" r="r" b="b"/>
              <a:pathLst>
                <a:path w="2226863" h="396351">
                  <a:moveTo>
                    <a:pt x="4578" y="0"/>
                  </a:moveTo>
                  <a:lnTo>
                    <a:pt x="2222285" y="0"/>
                  </a:lnTo>
                  <a:cubicBezTo>
                    <a:pt x="2223499" y="0"/>
                    <a:pt x="2224664" y="482"/>
                    <a:pt x="2225522" y="1341"/>
                  </a:cubicBezTo>
                  <a:cubicBezTo>
                    <a:pt x="2226381" y="2200"/>
                    <a:pt x="2226863" y="3364"/>
                    <a:pt x="2226863" y="4578"/>
                  </a:cubicBezTo>
                  <a:lnTo>
                    <a:pt x="2226863" y="391773"/>
                  </a:lnTo>
                  <a:cubicBezTo>
                    <a:pt x="2226863" y="392987"/>
                    <a:pt x="2226381" y="394151"/>
                    <a:pt x="2225522" y="395010"/>
                  </a:cubicBezTo>
                  <a:cubicBezTo>
                    <a:pt x="2224664" y="395869"/>
                    <a:pt x="2223499" y="396351"/>
                    <a:pt x="2222285" y="396351"/>
                  </a:cubicBezTo>
                  <a:lnTo>
                    <a:pt x="4578" y="396351"/>
                  </a:lnTo>
                  <a:cubicBezTo>
                    <a:pt x="2050" y="396351"/>
                    <a:pt x="0" y="394301"/>
                    <a:pt x="0" y="391773"/>
                  </a:cubicBezTo>
                  <a:lnTo>
                    <a:pt x="0" y="4578"/>
                  </a:lnTo>
                  <a:cubicBezTo>
                    <a:pt x="0" y="3364"/>
                    <a:pt x="482" y="2200"/>
                    <a:pt x="1341" y="1341"/>
                  </a:cubicBezTo>
                  <a:cubicBezTo>
                    <a:pt x="2200" y="482"/>
                    <a:pt x="3364" y="0"/>
                    <a:pt x="4578" y="0"/>
                  </a:cubicBezTo>
                  <a:close/>
                </a:path>
              </a:pathLst>
            </a:custGeom>
            <a:solidFill>
              <a:srgbClr val="DADFD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226863" cy="434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361836" y="5029200"/>
            <a:ext cx="11827450" cy="102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0"/>
              </a:lnSpc>
            </a:pPr>
            <a:r>
              <a:rPr lang="en-US" sz="6028" b="1" spc="-144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BILAN INSCRIPTION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1275" y="2352645"/>
            <a:ext cx="14945450" cy="7403201"/>
            <a:chOff x="0" y="0"/>
            <a:chExt cx="3936250" cy="19498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36250" cy="1949814"/>
            </a:xfrm>
            <a:custGeom>
              <a:avLst/>
              <a:gdLst/>
              <a:ahLst/>
              <a:cxnLst/>
              <a:rect l="l" t="t" r="r" b="b"/>
              <a:pathLst>
                <a:path w="3936250" h="1949814">
                  <a:moveTo>
                    <a:pt x="2590" y="0"/>
                  </a:moveTo>
                  <a:lnTo>
                    <a:pt x="3933660" y="0"/>
                  </a:lnTo>
                  <a:cubicBezTo>
                    <a:pt x="3934347" y="0"/>
                    <a:pt x="3935006" y="273"/>
                    <a:pt x="3935492" y="759"/>
                  </a:cubicBezTo>
                  <a:cubicBezTo>
                    <a:pt x="3935978" y="1244"/>
                    <a:pt x="3936250" y="1903"/>
                    <a:pt x="3936250" y="2590"/>
                  </a:cubicBezTo>
                  <a:lnTo>
                    <a:pt x="3936250" y="1947224"/>
                  </a:lnTo>
                  <a:cubicBezTo>
                    <a:pt x="3936250" y="1947911"/>
                    <a:pt x="3935978" y="1948570"/>
                    <a:pt x="3935492" y="1949056"/>
                  </a:cubicBezTo>
                  <a:cubicBezTo>
                    <a:pt x="3935006" y="1949541"/>
                    <a:pt x="3934347" y="1949814"/>
                    <a:pt x="3933660" y="1949814"/>
                  </a:cubicBezTo>
                  <a:lnTo>
                    <a:pt x="2590" y="1949814"/>
                  </a:lnTo>
                  <a:cubicBezTo>
                    <a:pt x="1903" y="1949814"/>
                    <a:pt x="1244" y="1949541"/>
                    <a:pt x="759" y="1949056"/>
                  </a:cubicBezTo>
                  <a:cubicBezTo>
                    <a:pt x="273" y="1948570"/>
                    <a:pt x="0" y="1947911"/>
                    <a:pt x="0" y="1947224"/>
                  </a:cubicBezTo>
                  <a:lnTo>
                    <a:pt x="0" y="2590"/>
                  </a:lnTo>
                  <a:cubicBezTo>
                    <a:pt x="0" y="1903"/>
                    <a:pt x="273" y="1244"/>
                    <a:pt x="759" y="759"/>
                  </a:cubicBezTo>
                  <a:cubicBezTo>
                    <a:pt x="1244" y="273"/>
                    <a:pt x="1903" y="0"/>
                    <a:pt x="2590" y="0"/>
                  </a:cubicBezTo>
                  <a:close/>
                </a:path>
              </a:pathLst>
            </a:custGeom>
            <a:solidFill>
              <a:srgbClr val="DADFD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936250" cy="1978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200971">
            <a:off x="-3271266" y="5114011"/>
            <a:ext cx="8599932" cy="8626990"/>
          </a:xfrm>
          <a:custGeom>
            <a:avLst/>
            <a:gdLst/>
            <a:ahLst/>
            <a:cxnLst/>
            <a:rect l="l" t="t" r="r" b="b"/>
            <a:pathLst>
              <a:path w="8599932" h="8626990">
                <a:moveTo>
                  <a:pt x="0" y="0"/>
                </a:moveTo>
                <a:lnTo>
                  <a:pt x="8599932" y="0"/>
                </a:lnTo>
                <a:lnTo>
                  <a:pt x="8599932" y="8626990"/>
                </a:lnTo>
                <a:lnTo>
                  <a:pt x="0" y="8626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733" r="-2095" b="-73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3230275" y="771999"/>
            <a:ext cx="11827450" cy="102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0"/>
              </a:lnSpc>
            </a:pPr>
            <a:r>
              <a:rPr lang="en-US" sz="6028" b="1" spc="-144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EVOLUTION DES PARTICIPANTS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488007" y="-42358"/>
            <a:ext cx="1842351" cy="184235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1011" y="0"/>
                  </a:moveTo>
                  <a:lnTo>
                    <a:pt x="791789" y="0"/>
                  </a:lnTo>
                  <a:cubicBezTo>
                    <a:pt x="797361" y="0"/>
                    <a:pt x="802706" y="2214"/>
                    <a:pt x="806646" y="6154"/>
                  </a:cubicBezTo>
                  <a:cubicBezTo>
                    <a:pt x="810586" y="10094"/>
                    <a:pt x="812800" y="15439"/>
                    <a:pt x="812800" y="21011"/>
                  </a:cubicBezTo>
                  <a:lnTo>
                    <a:pt x="812800" y="791789"/>
                  </a:lnTo>
                  <a:cubicBezTo>
                    <a:pt x="812800" y="797361"/>
                    <a:pt x="810586" y="802706"/>
                    <a:pt x="806646" y="806646"/>
                  </a:cubicBezTo>
                  <a:cubicBezTo>
                    <a:pt x="802706" y="810586"/>
                    <a:pt x="797361" y="812800"/>
                    <a:pt x="791789" y="812800"/>
                  </a:cubicBezTo>
                  <a:lnTo>
                    <a:pt x="21011" y="812800"/>
                  </a:lnTo>
                  <a:cubicBezTo>
                    <a:pt x="15439" y="812800"/>
                    <a:pt x="10094" y="810586"/>
                    <a:pt x="6154" y="806646"/>
                  </a:cubicBezTo>
                  <a:cubicBezTo>
                    <a:pt x="2214" y="802706"/>
                    <a:pt x="0" y="797361"/>
                    <a:pt x="0" y="791789"/>
                  </a:cubicBezTo>
                  <a:lnTo>
                    <a:pt x="0" y="21011"/>
                  </a:lnTo>
                  <a:cubicBezTo>
                    <a:pt x="0" y="15439"/>
                    <a:pt x="2214" y="10094"/>
                    <a:pt x="6154" y="6154"/>
                  </a:cubicBezTo>
                  <a:cubicBezTo>
                    <a:pt x="10094" y="2214"/>
                    <a:pt x="15439" y="0"/>
                    <a:pt x="21011" y="0"/>
                  </a:cubicBezTo>
                  <a:close/>
                </a:path>
              </a:pathLst>
            </a:custGeom>
            <a:solidFill>
              <a:srgbClr val="C2D92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468" y="2458328"/>
            <a:ext cx="7800824" cy="7619246"/>
          </a:xfrm>
          <a:prstGeom prst="rect">
            <a:avLst/>
          </a:prstGeom>
        </p:spPr>
      </p:pic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11009181" y="2845867"/>
          <a:ext cx="4844039" cy="6412432"/>
        </p:xfrm>
        <a:graphic>
          <a:graphicData uri="http://schemas.openxmlformats.org/drawingml/2006/table">
            <a:tbl>
              <a:tblPr/>
              <a:tblGrid>
                <a:gridCol w="2530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4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36069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Années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94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Nombre d’inscriptions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9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2374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2020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2374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2021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182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0253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2022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161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494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2023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137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4494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2024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166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2374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2025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125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1275" y="2126103"/>
            <a:ext cx="15588025" cy="7629743"/>
            <a:chOff x="0" y="0"/>
            <a:chExt cx="4105488" cy="20094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05488" cy="2009480"/>
            </a:xfrm>
            <a:custGeom>
              <a:avLst/>
              <a:gdLst/>
              <a:ahLst/>
              <a:cxnLst/>
              <a:rect l="l" t="t" r="r" b="b"/>
              <a:pathLst>
                <a:path w="4105488" h="2009480">
                  <a:moveTo>
                    <a:pt x="2483" y="0"/>
                  </a:moveTo>
                  <a:lnTo>
                    <a:pt x="4103005" y="0"/>
                  </a:lnTo>
                  <a:cubicBezTo>
                    <a:pt x="4103663" y="0"/>
                    <a:pt x="4104295" y="262"/>
                    <a:pt x="4104761" y="727"/>
                  </a:cubicBezTo>
                  <a:cubicBezTo>
                    <a:pt x="4105227" y="1193"/>
                    <a:pt x="4105488" y="1825"/>
                    <a:pt x="4105488" y="2483"/>
                  </a:cubicBezTo>
                  <a:lnTo>
                    <a:pt x="4105488" y="2006996"/>
                  </a:lnTo>
                  <a:cubicBezTo>
                    <a:pt x="4105488" y="2007655"/>
                    <a:pt x="4105227" y="2008287"/>
                    <a:pt x="4104761" y="2008752"/>
                  </a:cubicBezTo>
                  <a:cubicBezTo>
                    <a:pt x="4104295" y="2009218"/>
                    <a:pt x="4103663" y="2009480"/>
                    <a:pt x="4103005" y="2009480"/>
                  </a:cubicBezTo>
                  <a:lnTo>
                    <a:pt x="2483" y="2009480"/>
                  </a:lnTo>
                  <a:cubicBezTo>
                    <a:pt x="1825" y="2009480"/>
                    <a:pt x="1193" y="2009218"/>
                    <a:pt x="727" y="2008752"/>
                  </a:cubicBezTo>
                  <a:cubicBezTo>
                    <a:pt x="262" y="2008287"/>
                    <a:pt x="0" y="2007655"/>
                    <a:pt x="0" y="2006996"/>
                  </a:cubicBezTo>
                  <a:lnTo>
                    <a:pt x="0" y="2483"/>
                  </a:lnTo>
                  <a:cubicBezTo>
                    <a:pt x="0" y="1825"/>
                    <a:pt x="262" y="1193"/>
                    <a:pt x="727" y="727"/>
                  </a:cubicBezTo>
                  <a:cubicBezTo>
                    <a:pt x="1193" y="262"/>
                    <a:pt x="1825" y="0"/>
                    <a:pt x="2483" y="0"/>
                  </a:cubicBezTo>
                  <a:close/>
                </a:path>
              </a:pathLst>
            </a:custGeom>
            <a:solidFill>
              <a:srgbClr val="DADFD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105488" cy="2047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200971">
            <a:off x="-3271266" y="5114011"/>
            <a:ext cx="8599932" cy="8626990"/>
          </a:xfrm>
          <a:custGeom>
            <a:avLst/>
            <a:gdLst/>
            <a:ahLst/>
            <a:cxnLst/>
            <a:rect l="l" t="t" r="r" b="b"/>
            <a:pathLst>
              <a:path w="8599932" h="8626990">
                <a:moveTo>
                  <a:pt x="0" y="0"/>
                </a:moveTo>
                <a:lnTo>
                  <a:pt x="8599932" y="0"/>
                </a:lnTo>
                <a:lnTo>
                  <a:pt x="8599932" y="8626990"/>
                </a:lnTo>
                <a:lnTo>
                  <a:pt x="0" y="8626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733" r="-2095" b="-733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6" name="Group 6"/>
          <p:cNvGrpSpPr/>
          <p:nvPr/>
        </p:nvGrpSpPr>
        <p:grpSpPr>
          <a:xfrm>
            <a:off x="16488007" y="-42358"/>
            <a:ext cx="1842351" cy="184235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1011" y="0"/>
                  </a:moveTo>
                  <a:lnTo>
                    <a:pt x="791789" y="0"/>
                  </a:lnTo>
                  <a:cubicBezTo>
                    <a:pt x="797361" y="0"/>
                    <a:pt x="802706" y="2214"/>
                    <a:pt x="806646" y="6154"/>
                  </a:cubicBezTo>
                  <a:cubicBezTo>
                    <a:pt x="810586" y="10094"/>
                    <a:pt x="812800" y="15439"/>
                    <a:pt x="812800" y="21011"/>
                  </a:cubicBezTo>
                  <a:lnTo>
                    <a:pt x="812800" y="791789"/>
                  </a:lnTo>
                  <a:cubicBezTo>
                    <a:pt x="812800" y="797361"/>
                    <a:pt x="810586" y="802706"/>
                    <a:pt x="806646" y="806646"/>
                  </a:cubicBezTo>
                  <a:cubicBezTo>
                    <a:pt x="802706" y="810586"/>
                    <a:pt x="797361" y="812800"/>
                    <a:pt x="791789" y="812800"/>
                  </a:cubicBezTo>
                  <a:lnTo>
                    <a:pt x="21011" y="812800"/>
                  </a:lnTo>
                  <a:cubicBezTo>
                    <a:pt x="15439" y="812800"/>
                    <a:pt x="10094" y="810586"/>
                    <a:pt x="6154" y="806646"/>
                  </a:cubicBezTo>
                  <a:cubicBezTo>
                    <a:pt x="2214" y="802706"/>
                    <a:pt x="0" y="797361"/>
                    <a:pt x="0" y="791789"/>
                  </a:cubicBezTo>
                  <a:lnTo>
                    <a:pt x="0" y="21011"/>
                  </a:lnTo>
                  <a:cubicBezTo>
                    <a:pt x="0" y="15439"/>
                    <a:pt x="2214" y="10094"/>
                    <a:pt x="6154" y="6154"/>
                  </a:cubicBezTo>
                  <a:cubicBezTo>
                    <a:pt x="10094" y="2214"/>
                    <a:pt x="15439" y="0"/>
                    <a:pt x="21011" y="0"/>
                  </a:cubicBezTo>
                  <a:close/>
                </a:path>
              </a:pathLst>
            </a:custGeom>
            <a:solidFill>
              <a:srgbClr val="C2D92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1815025" y="2166962"/>
          <a:ext cx="6109290" cy="7589213"/>
        </p:xfrm>
        <a:graphic>
          <a:graphicData uri="http://schemas.openxmlformats.org/drawingml/2006/table">
            <a:tbl>
              <a:tblPr/>
              <a:tblGrid>
                <a:gridCol w="3190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8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4564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Catégorie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Nombre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4564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Membre SFNDT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935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Non membre SFNDT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0475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IPA, IDE, internes, - de 30 ans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935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Invité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4935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Intervenant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4935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Exposant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14935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Show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14935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TOTAL =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137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0" name="Group 10"/>
          <p:cNvGrpSpPr/>
          <p:nvPr/>
        </p:nvGrpSpPr>
        <p:grpSpPr>
          <a:xfrm>
            <a:off x="8414044" y="2292136"/>
            <a:ext cx="4178036" cy="680076"/>
            <a:chOff x="0" y="0"/>
            <a:chExt cx="1244493" cy="20257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44493" cy="202571"/>
            </a:xfrm>
            <a:custGeom>
              <a:avLst/>
              <a:gdLst/>
              <a:ahLst/>
              <a:cxnLst/>
              <a:rect l="l" t="t" r="r" b="b"/>
              <a:pathLst>
                <a:path w="1244493" h="202571">
                  <a:moveTo>
                    <a:pt x="0" y="0"/>
                  </a:moveTo>
                  <a:lnTo>
                    <a:pt x="1244493" y="0"/>
                  </a:lnTo>
                  <a:lnTo>
                    <a:pt x="1244493" y="202571"/>
                  </a:lnTo>
                  <a:lnTo>
                    <a:pt x="0" y="2025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244493" cy="240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240" y="2356794"/>
            <a:ext cx="5013643" cy="4001984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2790869" y="5940975"/>
            <a:ext cx="4281753" cy="748762"/>
            <a:chOff x="0" y="0"/>
            <a:chExt cx="1158391" cy="20257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58391" cy="202571"/>
            </a:xfrm>
            <a:custGeom>
              <a:avLst/>
              <a:gdLst/>
              <a:ahLst/>
              <a:cxnLst/>
              <a:rect l="l" t="t" r="r" b="b"/>
              <a:pathLst>
                <a:path w="1158391" h="202571">
                  <a:moveTo>
                    <a:pt x="0" y="0"/>
                  </a:moveTo>
                  <a:lnTo>
                    <a:pt x="1158391" y="0"/>
                  </a:lnTo>
                  <a:lnTo>
                    <a:pt x="1158391" y="202571"/>
                  </a:lnTo>
                  <a:lnTo>
                    <a:pt x="0" y="2025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158391" cy="240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2694" y="6145835"/>
            <a:ext cx="5138104" cy="386528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222826" y="764518"/>
            <a:ext cx="13842347" cy="102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0"/>
              </a:lnSpc>
            </a:pPr>
            <a:r>
              <a:rPr lang="en-US" sz="6028" b="1" spc="-144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RÉPARTITION DES INSCRITS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455264" y="5956906"/>
            <a:ext cx="2959005" cy="419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 dirty="0">
                <a:solidFill>
                  <a:srgbClr val="2D8BB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Mode d’exercice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615003" y="2245614"/>
            <a:ext cx="1384496" cy="376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"/>
              </a:lnSpc>
            </a:pPr>
            <a:r>
              <a:rPr lang="en-US" sz="2271" b="1">
                <a:solidFill>
                  <a:srgbClr val="2D8BB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Catégorie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1275" y="2126103"/>
            <a:ext cx="15588025" cy="7629743"/>
            <a:chOff x="0" y="0"/>
            <a:chExt cx="4105488" cy="20094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05488" cy="2009480"/>
            </a:xfrm>
            <a:custGeom>
              <a:avLst/>
              <a:gdLst/>
              <a:ahLst/>
              <a:cxnLst/>
              <a:rect l="l" t="t" r="r" b="b"/>
              <a:pathLst>
                <a:path w="4105488" h="2009480">
                  <a:moveTo>
                    <a:pt x="2483" y="0"/>
                  </a:moveTo>
                  <a:lnTo>
                    <a:pt x="4103005" y="0"/>
                  </a:lnTo>
                  <a:cubicBezTo>
                    <a:pt x="4103663" y="0"/>
                    <a:pt x="4104295" y="262"/>
                    <a:pt x="4104761" y="727"/>
                  </a:cubicBezTo>
                  <a:cubicBezTo>
                    <a:pt x="4105227" y="1193"/>
                    <a:pt x="4105488" y="1825"/>
                    <a:pt x="4105488" y="2483"/>
                  </a:cubicBezTo>
                  <a:lnTo>
                    <a:pt x="4105488" y="2006996"/>
                  </a:lnTo>
                  <a:cubicBezTo>
                    <a:pt x="4105488" y="2007655"/>
                    <a:pt x="4105227" y="2008287"/>
                    <a:pt x="4104761" y="2008752"/>
                  </a:cubicBezTo>
                  <a:cubicBezTo>
                    <a:pt x="4104295" y="2009218"/>
                    <a:pt x="4103663" y="2009480"/>
                    <a:pt x="4103005" y="2009480"/>
                  </a:cubicBezTo>
                  <a:lnTo>
                    <a:pt x="2483" y="2009480"/>
                  </a:lnTo>
                  <a:cubicBezTo>
                    <a:pt x="1825" y="2009480"/>
                    <a:pt x="1193" y="2009218"/>
                    <a:pt x="727" y="2008752"/>
                  </a:cubicBezTo>
                  <a:cubicBezTo>
                    <a:pt x="262" y="2008287"/>
                    <a:pt x="0" y="2007655"/>
                    <a:pt x="0" y="2006996"/>
                  </a:cubicBezTo>
                  <a:lnTo>
                    <a:pt x="0" y="2483"/>
                  </a:lnTo>
                  <a:cubicBezTo>
                    <a:pt x="0" y="1825"/>
                    <a:pt x="262" y="1193"/>
                    <a:pt x="727" y="727"/>
                  </a:cubicBezTo>
                  <a:cubicBezTo>
                    <a:pt x="1193" y="262"/>
                    <a:pt x="1825" y="0"/>
                    <a:pt x="2483" y="0"/>
                  </a:cubicBezTo>
                  <a:close/>
                </a:path>
              </a:pathLst>
            </a:custGeom>
            <a:solidFill>
              <a:srgbClr val="DADFD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105488" cy="2047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200971">
            <a:off x="-3271266" y="5114011"/>
            <a:ext cx="8599932" cy="8626990"/>
          </a:xfrm>
          <a:custGeom>
            <a:avLst/>
            <a:gdLst/>
            <a:ahLst/>
            <a:cxnLst/>
            <a:rect l="l" t="t" r="r" b="b"/>
            <a:pathLst>
              <a:path w="8599932" h="8626990">
                <a:moveTo>
                  <a:pt x="0" y="0"/>
                </a:moveTo>
                <a:lnTo>
                  <a:pt x="8599932" y="0"/>
                </a:lnTo>
                <a:lnTo>
                  <a:pt x="8599932" y="8626990"/>
                </a:lnTo>
                <a:lnTo>
                  <a:pt x="0" y="8626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733" r="-2095" b="-73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3230275" y="771999"/>
            <a:ext cx="11827450" cy="102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0"/>
              </a:lnSpc>
            </a:pPr>
            <a:r>
              <a:rPr lang="en-US" sz="6028" b="1" spc="-144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PROFIL DES PARTICIPANTS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488007" y="-42358"/>
            <a:ext cx="1842351" cy="184235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1011" y="0"/>
                  </a:moveTo>
                  <a:lnTo>
                    <a:pt x="791789" y="0"/>
                  </a:lnTo>
                  <a:cubicBezTo>
                    <a:pt x="797361" y="0"/>
                    <a:pt x="802706" y="2214"/>
                    <a:pt x="806646" y="6154"/>
                  </a:cubicBezTo>
                  <a:cubicBezTo>
                    <a:pt x="810586" y="10094"/>
                    <a:pt x="812800" y="15439"/>
                    <a:pt x="812800" y="21011"/>
                  </a:cubicBezTo>
                  <a:lnTo>
                    <a:pt x="812800" y="791789"/>
                  </a:lnTo>
                  <a:cubicBezTo>
                    <a:pt x="812800" y="797361"/>
                    <a:pt x="810586" y="802706"/>
                    <a:pt x="806646" y="806646"/>
                  </a:cubicBezTo>
                  <a:cubicBezTo>
                    <a:pt x="802706" y="810586"/>
                    <a:pt x="797361" y="812800"/>
                    <a:pt x="791789" y="812800"/>
                  </a:cubicBezTo>
                  <a:lnTo>
                    <a:pt x="21011" y="812800"/>
                  </a:lnTo>
                  <a:cubicBezTo>
                    <a:pt x="15439" y="812800"/>
                    <a:pt x="10094" y="810586"/>
                    <a:pt x="6154" y="806646"/>
                  </a:cubicBezTo>
                  <a:cubicBezTo>
                    <a:pt x="2214" y="802706"/>
                    <a:pt x="0" y="797361"/>
                    <a:pt x="0" y="791789"/>
                  </a:cubicBezTo>
                  <a:lnTo>
                    <a:pt x="0" y="21011"/>
                  </a:lnTo>
                  <a:cubicBezTo>
                    <a:pt x="0" y="15439"/>
                    <a:pt x="2214" y="10094"/>
                    <a:pt x="6154" y="6154"/>
                  </a:cubicBezTo>
                  <a:cubicBezTo>
                    <a:pt x="10094" y="2214"/>
                    <a:pt x="15439" y="0"/>
                    <a:pt x="21011" y="0"/>
                  </a:cubicBezTo>
                  <a:close/>
                </a:path>
              </a:pathLst>
            </a:custGeom>
            <a:solidFill>
              <a:srgbClr val="C2D92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962" y="2505326"/>
            <a:ext cx="5555833" cy="6478326"/>
          </a:xfrm>
          <a:prstGeom prst="rect">
            <a:avLst/>
          </a:prstGeom>
        </p:spPr>
      </p:pic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3034710" y="3853484"/>
          <a:ext cx="6109290" cy="4174983"/>
        </p:xfrm>
        <a:graphic>
          <a:graphicData uri="http://schemas.openxmlformats.org/drawingml/2006/table">
            <a:tbl>
              <a:tblPr/>
              <a:tblGrid>
                <a:gridCol w="3190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8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8643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Catégorie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94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Nombre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9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8312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Locaux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7856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Non locaux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860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Non connu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8312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TOTAL =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94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63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67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1275" y="2126103"/>
            <a:ext cx="15588025" cy="7629743"/>
            <a:chOff x="0" y="0"/>
            <a:chExt cx="4105488" cy="20094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05488" cy="2009480"/>
            </a:xfrm>
            <a:custGeom>
              <a:avLst/>
              <a:gdLst/>
              <a:ahLst/>
              <a:cxnLst/>
              <a:rect l="l" t="t" r="r" b="b"/>
              <a:pathLst>
                <a:path w="4105488" h="2009480">
                  <a:moveTo>
                    <a:pt x="2483" y="0"/>
                  </a:moveTo>
                  <a:lnTo>
                    <a:pt x="4103005" y="0"/>
                  </a:lnTo>
                  <a:cubicBezTo>
                    <a:pt x="4103663" y="0"/>
                    <a:pt x="4104295" y="262"/>
                    <a:pt x="4104761" y="727"/>
                  </a:cubicBezTo>
                  <a:cubicBezTo>
                    <a:pt x="4105227" y="1193"/>
                    <a:pt x="4105488" y="1825"/>
                    <a:pt x="4105488" y="2483"/>
                  </a:cubicBezTo>
                  <a:lnTo>
                    <a:pt x="4105488" y="2006996"/>
                  </a:lnTo>
                  <a:cubicBezTo>
                    <a:pt x="4105488" y="2007655"/>
                    <a:pt x="4105227" y="2008287"/>
                    <a:pt x="4104761" y="2008752"/>
                  </a:cubicBezTo>
                  <a:cubicBezTo>
                    <a:pt x="4104295" y="2009218"/>
                    <a:pt x="4103663" y="2009480"/>
                    <a:pt x="4103005" y="2009480"/>
                  </a:cubicBezTo>
                  <a:lnTo>
                    <a:pt x="2483" y="2009480"/>
                  </a:lnTo>
                  <a:cubicBezTo>
                    <a:pt x="1825" y="2009480"/>
                    <a:pt x="1193" y="2009218"/>
                    <a:pt x="727" y="2008752"/>
                  </a:cubicBezTo>
                  <a:cubicBezTo>
                    <a:pt x="262" y="2008287"/>
                    <a:pt x="0" y="2007655"/>
                    <a:pt x="0" y="2006996"/>
                  </a:cubicBezTo>
                  <a:lnTo>
                    <a:pt x="0" y="2483"/>
                  </a:lnTo>
                  <a:cubicBezTo>
                    <a:pt x="0" y="1825"/>
                    <a:pt x="262" y="1193"/>
                    <a:pt x="727" y="727"/>
                  </a:cubicBezTo>
                  <a:cubicBezTo>
                    <a:pt x="1193" y="262"/>
                    <a:pt x="1825" y="0"/>
                    <a:pt x="2483" y="0"/>
                  </a:cubicBezTo>
                  <a:close/>
                </a:path>
              </a:pathLst>
            </a:custGeom>
            <a:solidFill>
              <a:srgbClr val="DADFD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105488" cy="2047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200971">
            <a:off x="-3271266" y="5114011"/>
            <a:ext cx="8599932" cy="8626990"/>
          </a:xfrm>
          <a:custGeom>
            <a:avLst/>
            <a:gdLst/>
            <a:ahLst/>
            <a:cxnLst/>
            <a:rect l="l" t="t" r="r" b="b"/>
            <a:pathLst>
              <a:path w="8599932" h="8626990">
                <a:moveTo>
                  <a:pt x="0" y="0"/>
                </a:moveTo>
                <a:lnTo>
                  <a:pt x="8599932" y="0"/>
                </a:lnTo>
                <a:lnTo>
                  <a:pt x="8599932" y="8626990"/>
                </a:lnTo>
                <a:lnTo>
                  <a:pt x="0" y="8626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733" r="-2095" b="-73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3230275" y="771999"/>
            <a:ext cx="11827450" cy="102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0"/>
              </a:lnSpc>
            </a:pPr>
            <a:r>
              <a:rPr lang="en-US" sz="6028" b="1" spc="-144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PRÉSENTS PAR JOUR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488007" y="-42358"/>
            <a:ext cx="1842351" cy="184235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1011" y="0"/>
                  </a:moveTo>
                  <a:lnTo>
                    <a:pt x="791789" y="0"/>
                  </a:lnTo>
                  <a:cubicBezTo>
                    <a:pt x="797361" y="0"/>
                    <a:pt x="802706" y="2214"/>
                    <a:pt x="806646" y="6154"/>
                  </a:cubicBezTo>
                  <a:cubicBezTo>
                    <a:pt x="810586" y="10094"/>
                    <a:pt x="812800" y="15439"/>
                    <a:pt x="812800" y="21011"/>
                  </a:cubicBezTo>
                  <a:lnTo>
                    <a:pt x="812800" y="791789"/>
                  </a:lnTo>
                  <a:cubicBezTo>
                    <a:pt x="812800" y="797361"/>
                    <a:pt x="810586" y="802706"/>
                    <a:pt x="806646" y="806646"/>
                  </a:cubicBezTo>
                  <a:cubicBezTo>
                    <a:pt x="802706" y="810586"/>
                    <a:pt x="797361" y="812800"/>
                    <a:pt x="791789" y="812800"/>
                  </a:cubicBezTo>
                  <a:lnTo>
                    <a:pt x="21011" y="812800"/>
                  </a:lnTo>
                  <a:cubicBezTo>
                    <a:pt x="15439" y="812800"/>
                    <a:pt x="10094" y="810586"/>
                    <a:pt x="6154" y="806646"/>
                  </a:cubicBezTo>
                  <a:cubicBezTo>
                    <a:pt x="2214" y="802706"/>
                    <a:pt x="0" y="797361"/>
                    <a:pt x="0" y="791789"/>
                  </a:cubicBezTo>
                  <a:lnTo>
                    <a:pt x="0" y="21011"/>
                  </a:lnTo>
                  <a:cubicBezTo>
                    <a:pt x="0" y="15439"/>
                    <a:pt x="2214" y="10094"/>
                    <a:pt x="6154" y="6154"/>
                  </a:cubicBezTo>
                  <a:cubicBezTo>
                    <a:pt x="10094" y="2214"/>
                    <a:pt x="15439" y="0"/>
                    <a:pt x="21011" y="0"/>
                  </a:cubicBezTo>
                  <a:close/>
                </a:path>
              </a:pathLst>
            </a:custGeom>
            <a:solidFill>
              <a:srgbClr val="C2D92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581400" y="3685957"/>
            <a:ext cx="6966687" cy="660611"/>
            <a:chOff x="0" y="0"/>
            <a:chExt cx="1834848" cy="1739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34847" cy="173988"/>
            </a:xfrm>
            <a:custGeom>
              <a:avLst/>
              <a:gdLst/>
              <a:ahLst/>
              <a:cxnLst/>
              <a:rect l="l" t="t" r="r" b="b"/>
              <a:pathLst>
                <a:path w="1834847" h="173988">
                  <a:moveTo>
                    <a:pt x="0" y="0"/>
                  </a:moveTo>
                  <a:lnTo>
                    <a:pt x="1834847" y="0"/>
                  </a:lnTo>
                  <a:lnTo>
                    <a:pt x="1834847" y="173988"/>
                  </a:lnTo>
                  <a:lnTo>
                    <a:pt x="0" y="173988"/>
                  </a:lnTo>
                  <a:close/>
                </a:path>
              </a:pathLst>
            </a:custGeom>
            <a:solidFill>
              <a:srgbClr val="C0D62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34848" cy="212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694092" y="6587105"/>
            <a:ext cx="6966687" cy="660611"/>
            <a:chOff x="0" y="0"/>
            <a:chExt cx="1834848" cy="17398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34847" cy="173988"/>
            </a:xfrm>
            <a:custGeom>
              <a:avLst/>
              <a:gdLst/>
              <a:ahLst/>
              <a:cxnLst/>
              <a:rect l="l" t="t" r="r" b="b"/>
              <a:pathLst>
                <a:path w="1834847" h="173988">
                  <a:moveTo>
                    <a:pt x="0" y="0"/>
                  </a:moveTo>
                  <a:lnTo>
                    <a:pt x="1834847" y="0"/>
                  </a:lnTo>
                  <a:lnTo>
                    <a:pt x="1834847" y="173988"/>
                  </a:lnTo>
                  <a:lnTo>
                    <a:pt x="0" y="173988"/>
                  </a:lnTo>
                  <a:close/>
                </a:path>
              </a:pathLst>
            </a:custGeom>
            <a:solidFill>
              <a:srgbClr val="C0D62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34848" cy="212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588621" y="4346568"/>
            <a:ext cx="6966687" cy="936653"/>
            <a:chOff x="0" y="0"/>
            <a:chExt cx="1834848" cy="2466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34847" cy="246690"/>
            </a:xfrm>
            <a:custGeom>
              <a:avLst/>
              <a:gdLst/>
              <a:ahLst/>
              <a:cxnLst/>
              <a:rect l="l" t="t" r="r" b="b"/>
              <a:pathLst>
                <a:path w="1834847" h="246690">
                  <a:moveTo>
                    <a:pt x="0" y="0"/>
                  </a:moveTo>
                  <a:lnTo>
                    <a:pt x="1834847" y="0"/>
                  </a:lnTo>
                  <a:lnTo>
                    <a:pt x="1834847" y="246690"/>
                  </a:lnTo>
                  <a:lnTo>
                    <a:pt x="0" y="2466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834848" cy="284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r>
                <a:rPr lang="en-US" sz="2100" b="1" dirty="0">
                  <a:solidFill>
                    <a:srgbClr val="3D94BE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117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701313" y="7264445"/>
            <a:ext cx="6966687" cy="931548"/>
            <a:chOff x="0" y="0"/>
            <a:chExt cx="1834848" cy="24534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34847" cy="245346"/>
            </a:xfrm>
            <a:custGeom>
              <a:avLst/>
              <a:gdLst/>
              <a:ahLst/>
              <a:cxnLst/>
              <a:rect l="l" t="t" r="r" b="b"/>
              <a:pathLst>
                <a:path w="1834847" h="245346">
                  <a:moveTo>
                    <a:pt x="0" y="0"/>
                  </a:moveTo>
                  <a:lnTo>
                    <a:pt x="1834847" y="0"/>
                  </a:lnTo>
                  <a:lnTo>
                    <a:pt x="1834847" y="245346"/>
                  </a:lnTo>
                  <a:lnTo>
                    <a:pt x="0" y="2453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834848" cy="283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r>
                <a:rPr lang="en-US" sz="2100" b="1">
                  <a:solidFill>
                    <a:srgbClr val="3D94BE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92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726794" y="3828889"/>
            <a:ext cx="6675894" cy="356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Jeudi 03 </a:t>
            </a:r>
            <a:r>
              <a:rPr lang="en-US" sz="21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avril</a:t>
            </a:r>
            <a:r>
              <a:rPr lang="en-US" sz="21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2025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839488" y="6728485"/>
            <a:ext cx="6675894" cy="356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Vendredi</a:t>
            </a:r>
            <a:r>
              <a:rPr lang="en-US" sz="21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05 </a:t>
            </a:r>
            <a:r>
              <a:rPr lang="en-US" sz="2100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avril</a:t>
            </a:r>
            <a:r>
              <a:rPr lang="en-US" sz="21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2025</a:t>
            </a:r>
          </a:p>
        </p:txBody>
      </p:sp>
      <p:pic>
        <p:nvPicPr>
          <p:cNvPr id="25" name="Image 24" descr="Une image contenant intérieur, Convention, Centre de conférences, Centre de convention&#10;&#10;Le contenu généré par l’IA peut être incorrect.">
            <a:extLst>
              <a:ext uri="{FF2B5EF4-FFF2-40B4-BE49-F238E27FC236}">
                <a16:creationId xmlns:a16="http://schemas.microsoft.com/office/drawing/2014/main" id="{6EB8585C-06DC-89C9-CC6F-647E956E1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405" y="3685957"/>
            <a:ext cx="5966587" cy="4474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1275" y="2126103"/>
            <a:ext cx="15588025" cy="7629743"/>
            <a:chOff x="0" y="0"/>
            <a:chExt cx="4105488" cy="20094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05488" cy="2009480"/>
            </a:xfrm>
            <a:custGeom>
              <a:avLst/>
              <a:gdLst/>
              <a:ahLst/>
              <a:cxnLst/>
              <a:rect l="l" t="t" r="r" b="b"/>
              <a:pathLst>
                <a:path w="4105488" h="2009480">
                  <a:moveTo>
                    <a:pt x="2483" y="0"/>
                  </a:moveTo>
                  <a:lnTo>
                    <a:pt x="4103005" y="0"/>
                  </a:lnTo>
                  <a:cubicBezTo>
                    <a:pt x="4103663" y="0"/>
                    <a:pt x="4104295" y="262"/>
                    <a:pt x="4104761" y="727"/>
                  </a:cubicBezTo>
                  <a:cubicBezTo>
                    <a:pt x="4105227" y="1193"/>
                    <a:pt x="4105488" y="1825"/>
                    <a:pt x="4105488" y="2483"/>
                  </a:cubicBezTo>
                  <a:lnTo>
                    <a:pt x="4105488" y="2006996"/>
                  </a:lnTo>
                  <a:cubicBezTo>
                    <a:pt x="4105488" y="2007655"/>
                    <a:pt x="4105227" y="2008287"/>
                    <a:pt x="4104761" y="2008752"/>
                  </a:cubicBezTo>
                  <a:cubicBezTo>
                    <a:pt x="4104295" y="2009218"/>
                    <a:pt x="4103663" y="2009480"/>
                    <a:pt x="4103005" y="2009480"/>
                  </a:cubicBezTo>
                  <a:lnTo>
                    <a:pt x="2483" y="2009480"/>
                  </a:lnTo>
                  <a:cubicBezTo>
                    <a:pt x="1825" y="2009480"/>
                    <a:pt x="1193" y="2009218"/>
                    <a:pt x="727" y="2008752"/>
                  </a:cubicBezTo>
                  <a:cubicBezTo>
                    <a:pt x="262" y="2008287"/>
                    <a:pt x="0" y="2007655"/>
                    <a:pt x="0" y="2006996"/>
                  </a:cubicBezTo>
                  <a:lnTo>
                    <a:pt x="0" y="2483"/>
                  </a:lnTo>
                  <a:cubicBezTo>
                    <a:pt x="0" y="1825"/>
                    <a:pt x="262" y="1193"/>
                    <a:pt x="727" y="727"/>
                  </a:cubicBezTo>
                  <a:cubicBezTo>
                    <a:pt x="1193" y="262"/>
                    <a:pt x="1825" y="0"/>
                    <a:pt x="2483" y="0"/>
                  </a:cubicBezTo>
                  <a:close/>
                </a:path>
              </a:pathLst>
            </a:custGeom>
            <a:solidFill>
              <a:srgbClr val="DADFD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105488" cy="2047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200971">
            <a:off x="-3271266" y="5114011"/>
            <a:ext cx="8599932" cy="8626990"/>
          </a:xfrm>
          <a:custGeom>
            <a:avLst/>
            <a:gdLst/>
            <a:ahLst/>
            <a:cxnLst/>
            <a:rect l="l" t="t" r="r" b="b"/>
            <a:pathLst>
              <a:path w="8599932" h="8626990">
                <a:moveTo>
                  <a:pt x="0" y="0"/>
                </a:moveTo>
                <a:lnTo>
                  <a:pt x="8599932" y="0"/>
                </a:lnTo>
                <a:lnTo>
                  <a:pt x="8599932" y="8626990"/>
                </a:lnTo>
                <a:lnTo>
                  <a:pt x="0" y="8626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733" r="-2095" b="-73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3230275" y="771999"/>
            <a:ext cx="11827450" cy="102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0"/>
              </a:lnSpc>
            </a:pPr>
            <a:r>
              <a:rPr lang="en-US" sz="6028" b="1" spc="-144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PRÉSENTS PAR SESSION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488007" y="-42358"/>
            <a:ext cx="1842351" cy="184235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1011" y="0"/>
                  </a:moveTo>
                  <a:lnTo>
                    <a:pt x="791789" y="0"/>
                  </a:lnTo>
                  <a:cubicBezTo>
                    <a:pt x="797361" y="0"/>
                    <a:pt x="802706" y="2214"/>
                    <a:pt x="806646" y="6154"/>
                  </a:cubicBezTo>
                  <a:cubicBezTo>
                    <a:pt x="810586" y="10094"/>
                    <a:pt x="812800" y="15439"/>
                    <a:pt x="812800" y="21011"/>
                  </a:cubicBezTo>
                  <a:lnTo>
                    <a:pt x="812800" y="791789"/>
                  </a:lnTo>
                  <a:cubicBezTo>
                    <a:pt x="812800" y="797361"/>
                    <a:pt x="810586" y="802706"/>
                    <a:pt x="806646" y="806646"/>
                  </a:cubicBezTo>
                  <a:cubicBezTo>
                    <a:pt x="802706" y="810586"/>
                    <a:pt x="797361" y="812800"/>
                    <a:pt x="791789" y="812800"/>
                  </a:cubicBezTo>
                  <a:lnTo>
                    <a:pt x="21011" y="812800"/>
                  </a:lnTo>
                  <a:cubicBezTo>
                    <a:pt x="15439" y="812800"/>
                    <a:pt x="10094" y="810586"/>
                    <a:pt x="6154" y="806646"/>
                  </a:cubicBezTo>
                  <a:cubicBezTo>
                    <a:pt x="2214" y="802706"/>
                    <a:pt x="0" y="797361"/>
                    <a:pt x="0" y="791789"/>
                  </a:cubicBezTo>
                  <a:lnTo>
                    <a:pt x="0" y="21011"/>
                  </a:lnTo>
                  <a:cubicBezTo>
                    <a:pt x="0" y="15439"/>
                    <a:pt x="2214" y="10094"/>
                    <a:pt x="6154" y="6154"/>
                  </a:cubicBezTo>
                  <a:cubicBezTo>
                    <a:pt x="10094" y="2214"/>
                    <a:pt x="15439" y="0"/>
                    <a:pt x="21011" y="0"/>
                  </a:cubicBezTo>
                  <a:close/>
                </a:path>
              </a:pathLst>
            </a:custGeom>
            <a:solidFill>
              <a:srgbClr val="C2D92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045706" y="3082883"/>
            <a:ext cx="4634448" cy="1995682"/>
            <a:chOff x="0" y="0"/>
            <a:chExt cx="1834848" cy="7901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34847" cy="790120"/>
            </a:xfrm>
            <a:custGeom>
              <a:avLst/>
              <a:gdLst/>
              <a:ahLst/>
              <a:cxnLst/>
              <a:rect l="l" t="t" r="r" b="b"/>
              <a:pathLst>
                <a:path w="1834847" h="790120">
                  <a:moveTo>
                    <a:pt x="0" y="0"/>
                  </a:moveTo>
                  <a:lnTo>
                    <a:pt x="1834847" y="0"/>
                  </a:lnTo>
                  <a:lnTo>
                    <a:pt x="1834847" y="790120"/>
                  </a:lnTo>
                  <a:lnTo>
                    <a:pt x="0" y="790120"/>
                  </a:lnTo>
                  <a:close/>
                </a:path>
              </a:pathLst>
            </a:custGeom>
            <a:solidFill>
              <a:srgbClr val="4D94B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34848" cy="828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71275" y="3147818"/>
            <a:ext cx="4634448" cy="1995682"/>
            <a:chOff x="0" y="0"/>
            <a:chExt cx="1834848" cy="79012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34847" cy="790120"/>
            </a:xfrm>
            <a:custGeom>
              <a:avLst/>
              <a:gdLst/>
              <a:ahLst/>
              <a:cxnLst/>
              <a:rect l="l" t="t" r="r" b="b"/>
              <a:pathLst>
                <a:path w="1834847" h="790120">
                  <a:moveTo>
                    <a:pt x="0" y="0"/>
                  </a:moveTo>
                  <a:lnTo>
                    <a:pt x="1834847" y="0"/>
                  </a:lnTo>
                  <a:lnTo>
                    <a:pt x="1834847" y="790120"/>
                  </a:lnTo>
                  <a:lnTo>
                    <a:pt x="0" y="790120"/>
                  </a:lnTo>
                  <a:close/>
                </a:path>
              </a:pathLst>
            </a:custGeom>
            <a:solidFill>
              <a:srgbClr val="4694B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834848" cy="828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22028" y="6694829"/>
            <a:ext cx="4634448" cy="1995682"/>
            <a:chOff x="0" y="0"/>
            <a:chExt cx="1834848" cy="79012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34847" cy="790120"/>
            </a:xfrm>
            <a:custGeom>
              <a:avLst/>
              <a:gdLst/>
              <a:ahLst/>
              <a:cxnLst/>
              <a:rect l="l" t="t" r="r" b="b"/>
              <a:pathLst>
                <a:path w="1834847" h="790120">
                  <a:moveTo>
                    <a:pt x="0" y="0"/>
                  </a:moveTo>
                  <a:lnTo>
                    <a:pt x="1834847" y="0"/>
                  </a:lnTo>
                  <a:lnTo>
                    <a:pt x="1834847" y="790120"/>
                  </a:lnTo>
                  <a:lnTo>
                    <a:pt x="0" y="790120"/>
                  </a:lnTo>
                  <a:close/>
                </a:path>
              </a:pathLst>
            </a:custGeom>
            <a:solidFill>
              <a:srgbClr val="4D94B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834848" cy="828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083806" y="6694829"/>
            <a:ext cx="4634448" cy="1995682"/>
            <a:chOff x="0" y="0"/>
            <a:chExt cx="1834848" cy="79012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34847" cy="790120"/>
            </a:xfrm>
            <a:custGeom>
              <a:avLst/>
              <a:gdLst/>
              <a:ahLst/>
              <a:cxnLst/>
              <a:rect l="l" t="t" r="r" b="b"/>
              <a:pathLst>
                <a:path w="1834847" h="790120">
                  <a:moveTo>
                    <a:pt x="0" y="0"/>
                  </a:moveTo>
                  <a:lnTo>
                    <a:pt x="1834847" y="0"/>
                  </a:lnTo>
                  <a:lnTo>
                    <a:pt x="1834847" y="790120"/>
                  </a:lnTo>
                  <a:lnTo>
                    <a:pt x="0" y="790120"/>
                  </a:lnTo>
                  <a:close/>
                </a:path>
              </a:pathLst>
            </a:custGeom>
            <a:solidFill>
              <a:srgbClr val="5394B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834848" cy="828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753710" y="3191503"/>
            <a:ext cx="4441004" cy="356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SYMPOSIUM VANTIVE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045706" y="3191503"/>
            <a:ext cx="4537726" cy="7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SESSION 1 : Transitions : de quoi parlons nous 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18750" y="6893923"/>
            <a:ext cx="4441004" cy="7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SESSION 3 : De la dialyse à la greffe 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180528" y="6893923"/>
            <a:ext cx="4441004" cy="7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SESSION 4 : Transitions 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intra-thérapeutiques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812414" y="4571824"/>
            <a:ext cx="4441004" cy="356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CEDB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87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142428" y="4571824"/>
            <a:ext cx="4441004" cy="356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rgbClr val="CEDB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102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664878" y="2471974"/>
            <a:ext cx="4634448" cy="439458"/>
            <a:chOff x="0" y="0"/>
            <a:chExt cx="1834848" cy="17398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834847" cy="173988"/>
            </a:xfrm>
            <a:custGeom>
              <a:avLst/>
              <a:gdLst/>
              <a:ahLst/>
              <a:cxnLst/>
              <a:rect l="l" t="t" r="r" b="b"/>
              <a:pathLst>
                <a:path w="1834847" h="173988">
                  <a:moveTo>
                    <a:pt x="0" y="0"/>
                  </a:moveTo>
                  <a:lnTo>
                    <a:pt x="1834847" y="0"/>
                  </a:lnTo>
                  <a:lnTo>
                    <a:pt x="1834847" y="173988"/>
                  </a:lnTo>
                  <a:lnTo>
                    <a:pt x="0" y="173988"/>
                  </a:lnTo>
                  <a:close/>
                </a:path>
              </a:pathLst>
            </a:custGeom>
            <a:solidFill>
              <a:srgbClr val="C2D92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1834848" cy="212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481042" y="2471751"/>
            <a:ext cx="4441004" cy="356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Jeudi 03 avril 2025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722028" y="5902946"/>
            <a:ext cx="4634448" cy="439458"/>
            <a:chOff x="0" y="0"/>
            <a:chExt cx="1834848" cy="17398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834847" cy="173988"/>
            </a:xfrm>
            <a:custGeom>
              <a:avLst/>
              <a:gdLst/>
              <a:ahLst/>
              <a:cxnLst/>
              <a:rect l="l" t="t" r="r" b="b"/>
              <a:pathLst>
                <a:path w="1834847" h="173988">
                  <a:moveTo>
                    <a:pt x="0" y="0"/>
                  </a:moveTo>
                  <a:lnTo>
                    <a:pt x="1834847" y="0"/>
                  </a:lnTo>
                  <a:lnTo>
                    <a:pt x="1834847" y="173988"/>
                  </a:lnTo>
                  <a:lnTo>
                    <a:pt x="0" y="173988"/>
                  </a:lnTo>
                  <a:close/>
                </a:path>
              </a:pathLst>
            </a:custGeom>
            <a:solidFill>
              <a:srgbClr val="C2D92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834848" cy="2120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818750" y="5910604"/>
            <a:ext cx="4441004" cy="356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Vendredi 03 avril 2025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12623130" y="3082883"/>
            <a:ext cx="4634448" cy="1995682"/>
            <a:chOff x="0" y="0"/>
            <a:chExt cx="1834848" cy="79012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834847" cy="790120"/>
            </a:xfrm>
            <a:custGeom>
              <a:avLst/>
              <a:gdLst/>
              <a:ahLst/>
              <a:cxnLst/>
              <a:rect l="l" t="t" r="r" b="b"/>
              <a:pathLst>
                <a:path w="1834847" h="790120">
                  <a:moveTo>
                    <a:pt x="0" y="0"/>
                  </a:moveTo>
                  <a:lnTo>
                    <a:pt x="1834847" y="0"/>
                  </a:lnTo>
                  <a:lnTo>
                    <a:pt x="1834847" y="790120"/>
                  </a:lnTo>
                  <a:lnTo>
                    <a:pt x="0" y="790120"/>
                  </a:lnTo>
                  <a:close/>
                </a:path>
              </a:pathLst>
            </a:custGeom>
            <a:solidFill>
              <a:srgbClr val="4D94B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1834848" cy="828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2671491" y="3191503"/>
            <a:ext cx="4537726" cy="356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SESSION 2 : De la MRC à la dialyse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837223" y="4571824"/>
            <a:ext cx="4441004" cy="356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rgbClr val="CEDB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98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818750" y="8101296"/>
            <a:ext cx="4441004" cy="356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rgbClr val="CEDB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71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180528" y="8101296"/>
            <a:ext cx="4441004" cy="356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rgbClr val="CEDB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81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2574769" y="6694829"/>
            <a:ext cx="4634448" cy="1995682"/>
            <a:chOff x="0" y="0"/>
            <a:chExt cx="1834848" cy="79012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834847" cy="790120"/>
            </a:xfrm>
            <a:custGeom>
              <a:avLst/>
              <a:gdLst/>
              <a:ahLst/>
              <a:cxnLst/>
              <a:rect l="l" t="t" r="r" b="b"/>
              <a:pathLst>
                <a:path w="1834847" h="790120">
                  <a:moveTo>
                    <a:pt x="0" y="0"/>
                  </a:moveTo>
                  <a:lnTo>
                    <a:pt x="1834847" y="0"/>
                  </a:lnTo>
                  <a:lnTo>
                    <a:pt x="1834847" y="790120"/>
                  </a:lnTo>
                  <a:lnTo>
                    <a:pt x="0" y="790120"/>
                  </a:lnTo>
                  <a:close/>
                </a:path>
              </a:pathLst>
            </a:custGeom>
            <a:solidFill>
              <a:srgbClr val="5394BA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1834848" cy="828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2671491" y="6866297"/>
            <a:ext cx="4441004" cy="356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TABLE RONDE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2671491" y="8101296"/>
            <a:ext cx="4441004" cy="356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rgbClr val="CEDB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chaussures, intérieur, personnes, habits&#10;&#10;Le contenu généré par l’IA peut être incorrect.">
            <a:extLst>
              <a:ext uri="{FF2B5EF4-FFF2-40B4-BE49-F238E27FC236}">
                <a16:creationId xmlns:a16="http://schemas.microsoft.com/office/drawing/2014/main" id="{049C9F8A-7B71-5245-703E-4DB58B03BF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2000250"/>
            <a:ext cx="18821400" cy="1411605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488007" y="-42358"/>
            <a:ext cx="1842351" cy="184235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1011" y="0"/>
                  </a:moveTo>
                  <a:lnTo>
                    <a:pt x="791789" y="0"/>
                  </a:lnTo>
                  <a:cubicBezTo>
                    <a:pt x="797361" y="0"/>
                    <a:pt x="802706" y="2214"/>
                    <a:pt x="806646" y="6154"/>
                  </a:cubicBezTo>
                  <a:cubicBezTo>
                    <a:pt x="810586" y="10094"/>
                    <a:pt x="812800" y="15439"/>
                    <a:pt x="812800" y="21011"/>
                  </a:cubicBezTo>
                  <a:lnTo>
                    <a:pt x="812800" y="791789"/>
                  </a:lnTo>
                  <a:cubicBezTo>
                    <a:pt x="812800" y="797361"/>
                    <a:pt x="810586" y="802706"/>
                    <a:pt x="806646" y="806646"/>
                  </a:cubicBezTo>
                  <a:cubicBezTo>
                    <a:pt x="802706" y="810586"/>
                    <a:pt x="797361" y="812800"/>
                    <a:pt x="791789" y="812800"/>
                  </a:cubicBezTo>
                  <a:lnTo>
                    <a:pt x="21011" y="812800"/>
                  </a:lnTo>
                  <a:cubicBezTo>
                    <a:pt x="15439" y="812800"/>
                    <a:pt x="10094" y="810586"/>
                    <a:pt x="6154" y="806646"/>
                  </a:cubicBezTo>
                  <a:cubicBezTo>
                    <a:pt x="2214" y="802706"/>
                    <a:pt x="0" y="797361"/>
                    <a:pt x="0" y="791789"/>
                  </a:cubicBezTo>
                  <a:lnTo>
                    <a:pt x="0" y="21011"/>
                  </a:lnTo>
                  <a:cubicBezTo>
                    <a:pt x="0" y="15439"/>
                    <a:pt x="2214" y="10094"/>
                    <a:pt x="6154" y="6154"/>
                  </a:cubicBezTo>
                  <a:cubicBezTo>
                    <a:pt x="10094" y="2214"/>
                    <a:pt x="15439" y="0"/>
                    <a:pt x="21011" y="0"/>
                  </a:cubicBezTo>
                  <a:close/>
                </a:path>
              </a:pathLst>
            </a:custGeom>
            <a:solidFill>
              <a:srgbClr val="C2D927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857888" y="3923322"/>
            <a:ext cx="528024" cy="528024"/>
          </a:xfrm>
          <a:custGeom>
            <a:avLst/>
            <a:gdLst/>
            <a:ahLst/>
            <a:cxnLst/>
            <a:rect l="l" t="t" r="r" b="b"/>
            <a:pathLst>
              <a:path w="528024" h="528024">
                <a:moveTo>
                  <a:pt x="0" y="0"/>
                </a:moveTo>
                <a:lnTo>
                  <a:pt x="528024" y="0"/>
                </a:lnTo>
                <a:lnTo>
                  <a:pt x="528024" y="528024"/>
                </a:lnTo>
                <a:lnTo>
                  <a:pt x="0" y="528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7" name="Group 7"/>
          <p:cNvGrpSpPr/>
          <p:nvPr/>
        </p:nvGrpSpPr>
        <p:grpSpPr>
          <a:xfrm>
            <a:off x="4916440" y="4847900"/>
            <a:ext cx="8455121" cy="1504895"/>
            <a:chOff x="0" y="0"/>
            <a:chExt cx="2226863" cy="3963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26863" cy="396351"/>
            </a:xfrm>
            <a:custGeom>
              <a:avLst/>
              <a:gdLst/>
              <a:ahLst/>
              <a:cxnLst/>
              <a:rect l="l" t="t" r="r" b="b"/>
              <a:pathLst>
                <a:path w="2226863" h="396351">
                  <a:moveTo>
                    <a:pt x="4578" y="0"/>
                  </a:moveTo>
                  <a:lnTo>
                    <a:pt x="2222285" y="0"/>
                  </a:lnTo>
                  <a:cubicBezTo>
                    <a:pt x="2223499" y="0"/>
                    <a:pt x="2224664" y="482"/>
                    <a:pt x="2225522" y="1341"/>
                  </a:cubicBezTo>
                  <a:cubicBezTo>
                    <a:pt x="2226381" y="2200"/>
                    <a:pt x="2226863" y="3364"/>
                    <a:pt x="2226863" y="4578"/>
                  </a:cubicBezTo>
                  <a:lnTo>
                    <a:pt x="2226863" y="391773"/>
                  </a:lnTo>
                  <a:cubicBezTo>
                    <a:pt x="2226863" y="392987"/>
                    <a:pt x="2226381" y="394151"/>
                    <a:pt x="2225522" y="395010"/>
                  </a:cubicBezTo>
                  <a:cubicBezTo>
                    <a:pt x="2224664" y="395869"/>
                    <a:pt x="2223499" y="396351"/>
                    <a:pt x="2222285" y="396351"/>
                  </a:cubicBezTo>
                  <a:lnTo>
                    <a:pt x="4578" y="396351"/>
                  </a:lnTo>
                  <a:cubicBezTo>
                    <a:pt x="2050" y="396351"/>
                    <a:pt x="0" y="394301"/>
                    <a:pt x="0" y="391773"/>
                  </a:cubicBezTo>
                  <a:lnTo>
                    <a:pt x="0" y="4578"/>
                  </a:lnTo>
                  <a:cubicBezTo>
                    <a:pt x="0" y="3364"/>
                    <a:pt x="482" y="2200"/>
                    <a:pt x="1341" y="1341"/>
                  </a:cubicBezTo>
                  <a:cubicBezTo>
                    <a:pt x="2200" y="482"/>
                    <a:pt x="3364" y="0"/>
                    <a:pt x="4578" y="0"/>
                  </a:cubicBezTo>
                  <a:close/>
                </a:path>
              </a:pathLst>
            </a:custGeom>
            <a:solidFill>
              <a:srgbClr val="DADFD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226863" cy="434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361836" y="5029200"/>
            <a:ext cx="11827450" cy="102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0"/>
              </a:lnSpc>
            </a:pPr>
            <a:r>
              <a:rPr lang="en-US" sz="6028" b="1" spc="-144">
                <a:solidFill>
                  <a:srgbClr val="3294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BILAN EXPOSANT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879988" y="3923322"/>
            <a:ext cx="528024" cy="528024"/>
            <a:chOff x="0" y="0"/>
            <a:chExt cx="139068" cy="13906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9068" cy="139068"/>
            </a:xfrm>
            <a:custGeom>
              <a:avLst/>
              <a:gdLst/>
              <a:ahLst/>
              <a:cxnLst/>
              <a:rect l="l" t="t" r="r" b="b"/>
              <a:pathLst>
                <a:path w="139068" h="139068">
                  <a:moveTo>
                    <a:pt x="69534" y="0"/>
                  </a:moveTo>
                  <a:lnTo>
                    <a:pt x="69534" y="0"/>
                  </a:lnTo>
                  <a:cubicBezTo>
                    <a:pt x="107937" y="0"/>
                    <a:pt x="139068" y="31131"/>
                    <a:pt x="139068" y="69534"/>
                  </a:cubicBezTo>
                  <a:lnTo>
                    <a:pt x="139068" y="69534"/>
                  </a:lnTo>
                  <a:cubicBezTo>
                    <a:pt x="139068" y="87976"/>
                    <a:pt x="131742" y="105662"/>
                    <a:pt x="118702" y="118702"/>
                  </a:cubicBezTo>
                  <a:cubicBezTo>
                    <a:pt x="105662" y="131742"/>
                    <a:pt x="87976" y="139068"/>
                    <a:pt x="69534" y="139068"/>
                  </a:cubicBezTo>
                  <a:lnTo>
                    <a:pt x="69534" y="139068"/>
                  </a:lnTo>
                  <a:cubicBezTo>
                    <a:pt x="51092" y="139068"/>
                    <a:pt x="33406" y="131742"/>
                    <a:pt x="20366" y="118702"/>
                  </a:cubicBezTo>
                  <a:cubicBezTo>
                    <a:pt x="7326" y="105662"/>
                    <a:pt x="0" y="87976"/>
                    <a:pt x="0" y="69534"/>
                  </a:cubicBezTo>
                  <a:lnTo>
                    <a:pt x="0" y="69534"/>
                  </a:lnTo>
                  <a:cubicBezTo>
                    <a:pt x="0" y="51092"/>
                    <a:pt x="7326" y="33406"/>
                    <a:pt x="20366" y="20366"/>
                  </a:cubicBezTo>
                  <a:cubicBezTo>
                    <a:pt x="33406" y="7326"/>
                    <a:pt x="51092" y="0"/>
                    <a:pt x="69534" y="0"/>
                  </a:cubicBezTo>
                  <a:close/>
                </a:path>
              </a:pathLst>
            </a:custGeom>
            <a:solidFill>
              <a:srgbClr val="DADFD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9068" cy="177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879988" y="3923322"/>
            <a:ext cx="528024" cy="528024"/>
          </a:xfrm>
          <a:custGeom>
            <a:avLst/>
            <a:gdLst/>
            <a:ahLst/>
            <a:cxnLst/>
            <a:rect l="l" t="t" r="r" b="b"/>
            <a:pathLst>
              <a:path w="528024" h="528024">
                <a:moveTo>
                  <a:pt x="0" y="0"/>
                </a:moveTo>
                <a:lnTo>
                  <a:pt x="528024" y="0"/>
                </a:lnTo>
                <a:lnTo>
                  <a:pt x="528024" y="528024"/>
                </a:lnTo>
                <a:lnTo>
                  <a:pt x="0" y="528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704</Words>
  <Application>Microsoft Macintosh PowerPoint</Application>
  <PresentationFormat>Personnalisé</PresentationFormat>
  <Paragraphs>178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Open Sans</vt:lpstr>
      <vt:lpstr>Helvetica World Bold</vt:lpstr>
      <vt:lpstr>Arial</vt:lpstr>
      <vt:lpstr>Calibri</vt:lpstr>
      <vt:lpstr>Open Sans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réunion de débriefing</dc:title>
  <dc:creator>DMC OVERCOME</dc:creator>
  <cp:lastModifiedBy>nataly mougeole</cp:lastModifiedBy>
  <cp:revision>8</cp:revision>
  <dcterms:created xsi:type="dcterms:W3CDTF">2006-08-16T00:00:00Z</dcterms:created>
  <dcterms:modified xsi:type="dcterms:W3CDTF">2026-01-30T09:53:33Z</dcterms:modified>
  <dc:identifier>DAGmHjmK0-k</dc:identifier>
</cp:coreProperties>
</file>